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 id="214748365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jrj1uE6/y5dwPMaYi4UHcURqOuV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OpenSans-regular.fntdata"/><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Open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5dc87e41b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5dc87e41b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Om de onderwijspraktijk op een gestructureerde en zinvolle manier te beoordelen en te verbeteren, vertrouwen veel onderwijsinstellingen op </a:t>
            </a:r>
            <a:r>
              <a:rPr b="1" lang="en-US" sz="1100">
                <a:latin typeface="Arial"/>
                <a:ea typeface="Arial"/>
                <a:cs typeface="Arial"/>
                <a:sym typeface="Arial"/>
              </a:rPr>
              <a:t>gestandaardiseerde observatie- en evaluatie-instrumenten</a:t>
            </a:r>
            <a:r>
              <a:rPr lang="en-US" sz="1100">
                <a:latin typeface="Arial"/>
                <a:ea typeface="Arial"/>
                <a:cs typeface="Arial"/>
                <a:sym typeface="Arial"/>
              </a:rPr>
              <a:t>. Tot de meest erkende raamwerken behoren het </a:t>
            </a:r>
            <a:r>
              <a:rPr b="1" lang="en-US" sz="1100">
                <a:latin typeface="Arial"/>
                <a:ea typeface="Arial"/>
                <a:cs typeface="Arial"/>
                <a:sym typeface="Arial"/>
              </a:rPr>
              <a:t>Danielson raamwerk</a:t>
            </a:r>
            <a:r>
              <a:rPr lang="en-US" sz="1100">
                <a:latin typeface="Arial"/>
                <a:ea typeface="Arial"/>
                <a:cs typeface="Arial"/>
                <a:sym typeface="Arial"/>
              </a:rPr>
              <a:t>, </a:t>
            </a:r>
            <a:r>
              <a:rPr b="1" lang="en-US" sz="1100">
                <a:latin typeface="Arial"/>
                <a:ea typeface="Arial"/>
                <a:cs typeface="Arial"/>
                <a:sym typeface="Arial"/>
              </a:rPr>
              <a:t>CLASS (Classroom Assessment Scoring System) </a:t>
            </a:r>
            <a:r>
              <a:rPr lang="en-US" sz="1100">
                <a:latin typeface="Arial"/>
                <a:ea typeface="Arial"/>
                <a:cs typeface="Arial"/>
                <a:sym typeface="Arial"/>
              </a:rPr>
              <a:t>en het </a:t>
            </a:r>
            <a:r>
              <a:rPr b="1" lang="en-US" sz="1100">
                <a:latin typeface="Arial"/>
                <a:ea typeface="Arial"/>
                <a:cs typeface="Arial"/>
                <a:sym typeface="Arial"/>
              </a:rPr>
              <a:t>Marzano Teacher Evaluation Model</a:t>
            </a:r>
            <a:r>
              <a:rPr lang="en-US" sz="1100">
                <a:latin typeface="Arial"/>
                <a:ea typeface="Arial"/>
                <a:cs typeface="Arial"/>
                <a:sym typeface="Arial"/>
              </a:rPr>
              <a:t>. Deze worden hier opgesomd als goede voorbeelden en praktijken die leerkrachten zelf verder kunnen onderzoeken als ze daar interesse in hebben.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a:t>
            </a:r>
            <a:r>
              <a:rPr b="1" lang="en-US" sz="1100">
                <a:latin typeface="Arial"/>
                <a:ea typeface="Arial"/>
                <a:cs typeface="Arial"/>
                <a:sym typeface="Arial"/>
              </a:rPr>
              <a:t>Danielson Raamwerk voor Onderwijzen</a:t>
            </a:r>
            <a:r>
              <a:rPr lang="en-US" sz="1100">
                <a:latin typeface="Arial"/>
                <a:ea typeface="Arial"/>
                <a:cs typeface="Arial"/>
                <a:sym typeface="Arial"/>
              </a:rPr>
              <a:t>, ontwikkeld door Charlotte Danielson, is een van de meest gebruikte modellen. Het is gebaseerd op vier belangrijke domeinen: </a:t>
            </a:r>
            <a:r>
              <a:rPr b="1" lang="en-US" sz="1100">
                <a:latin typeface="Arial"/>
                <a:ea typeface="Arial"/>
                <a:cs typeface="Arial"/>
                <a:sym typeface="Arial"/>
              </a:rPr>
              <a:t>Planning en voorbereiding</a:t>
            </a:r>
            <a:r>
              <a:rPr lang="en-US" sz="1100">
                <a:latin typeface="Arial"/>
                <a:ea typeface="Arial"/>
                <a:cs typeface="Arial"/>
                <a:sym typeface="Arial"/>
              </a:rPr>
              <a:t>, </a:t>
            </a:r>
            <a:r>
              <a:rPr b="1" lang="en-US" sz="1100">
                <a:latin typeface="Arial"/>
                <a:ea typeface="Arial"/>
                <a:cs typeface="Arial"/>
                <a:sym typeface="Arial"/>
              </a:rPr>
              <a:t>Klasomgeving</a:t>
            </a:r>
            <a:r>
              <a:rPr lang="en-US" sz="1100">
                <a:latin typeface="Arial"/>
                <a:ea typeface="Arial"/>
                <a:cs typeface="Arial"/>
                <a:sym typeface="Arial"/>
              </a:rPr>
              <a:t>, </a:t>
            </a:r>
            <a:r>
              <a:rPr b="1" lang="en-US" sz="1100">
                <a:latin typeface="Arial"/>
                <a:ea typeface="Arial"/>
                <a:cs typeface="Arial"/>
                <a:sym typeface="Arial"/>
              </a:rPr>
              <a:t>Instructie </a:t>
            </a:r>
            <a:r>
              <a:rPr lang="en-US" sz="1100">
                <a:latin typeface="Arial"/>
                <a:ea typeface="Arial"/>
                <a:cs typeface="Arial"/>
                <a:sym typeface="Arial"/>
              </a:rPr>
              <a:t>en </a:t>
            </a:r>
            <a:r>
              <a:rPr b="1" lang="en-US" sz="1100">
                <a:latin typeface="Arial"/>
                <a:ea typeface="Arial"/>
                <a:cs typeface="Arial"/>
                <a:sym typeface="Arial"/>
              </a:rPr>
              <a:t>Professionele verantwoordelijkheden</a:t>
            </a:r>
            <a:r>
              <a:rPr lang="en-US" sz="1100">
                <a:latin typeface="Arial"/>
                <a:ea typeface="Arial"/>
                <a:cs typeface="Arial"/>
                <a:sym typeface="Arial"/>
              </a:rPr>
              <a:t>. Dit raamwerk benadrukt </a:t>
            </a:r>
            <a:r>
              <a:rPr b="1" lang="en-US" sz="1100">
                <a:latin typeface="Arial"/>
                <a:ea typeface="Arial"/>
                <a:cs typeface="Arial"/>
                <a:sym typeface="Arial"/>
              </a:rPr>
              <a:t>reflectieve praktijk</a:t>
            </a:r>
            <a:r>
              <a:rPr lang="en-US" sz="1100">
                <a:latin typeface="Arial"/>
                <a:ea typeface="Arial"/>
                <a:cs typeface="Arial"/>
                <a:sym typeface="Arial"/>
              </a:rPr>
              <a:t>, </a:t>
            </a:r>
            <a:r>
              <a:rPr b="1" lang="en-US" sz="1100">
                <a:latin typeface="Arial"/>
                <a:ea typeface="Arial"/>
                <a:cs typeface="Arial"/>
                <a:sym typeface="Arial"/>
              </a:rPr>
              <a:t>leerlinggericht leren </a:t>
            </a:r>
            <a:r>
              <a:rPr lang="en-US" sz="1100">
                <a:latin typeface="Arial"/>
                <a:ea typeface="Arial"/>
                <a:cs typeface="Arial"/>
                <a:sym typeface="Arial"/>
              </a:rPr>
              <a:t>en </a:t>
            </a:r>
            <a:r>
              <a:rPr b="1" lang="en-US" sz="1100">
                <a:latin typeface="Arial"/>
                <a:ea typeface="Arial"/>
                <a:cs typeface="Arial"/>
                <a:sym typeface="Arial"/>
              </a:rPr>
              <a:t>professionele groei</a:t>
            </a:r>
            <a:r>
              <a:rPr lang="en-US" sz="1100">
                <a:latin typeface="Arial"/>
                <a:ea typeface="Arial"/>
                <a:cs typeface="Arial"/>
                <a:sym typeface="Arial"/>
              </a:rPr>
              <a:t>, en wordt vaak niet alleen gebruikt voor evaluatie, maar ook voor mentorschap en de ontwikkeling van leerkrachten.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a:t>
            </a:r>
            <a:r>
              <a:rPr b="1" lang="en-US" sz="1100">
                <a:latin typeface="Arial"/>
                <a:ea typeface="Arial"/>
                <a:cs typeface="Arial"/>
                <a:sym typeface="Arial"/>
              </a:rPr>
              <a:t>CLASS (Classroom Assessment Scoring System) </a:t>
            </a:r>
            <a:r>
              <a:rPr lang="en-US" sz="1100">
                <a:latin typeface="Arial"/>
                <a:ea typeface="Arial"/>
                <a:cs typeface="Arial"/>
                <a:sym typeface="Arial"/>
              </a:rPr>
              <a:t>richt zich voornamelijk op de </a:t>
            </a:r>
            <a:r>
              <a:rPr b="1" lang="en-US" sz="1100">
                <a:latin typeface="Arial"/>
                <a:ea typeface="Arial"/>
                <a:cs typeface="Arial"/>
                <a:sym typeface="Arial"/>
              </a:rPr>
              <a:t>kwaliteit van de interacties tussen leraar en leerling</a:t>
            </a:r>
            <a:r>
              <a:rPr lang="en-US" sz="1100">
                <a:latin typeface="Arial"/>
                <a:ea typeface="Arial"/>
                <a:cs typeface="Arial"/>
                <a:sym typeface="Arial"/>
              </a:rPr>
              <a:t>. Het evalueert gebieden zoals </a:t>
            </a:r>
            <a:r>
              <a:rPr b="1" lang="en-US" sz="1100">
                <a:latin typeface="Arial"/>
                <a:ea typeface="Arial"/>
                <a:cs typeface="Arial"/>
                <a:sym typeface="Arial"/>
              </a:rPr>
              <a:t>emotionele ondersteuning</a:t>
            </a:r>
            <a:r>
              <a:rPr lang="en-US" sz="1100">
                <a:latin typeface="Arial"/>
                <a:ea typeface="Arial"/>
                <a:cs typeface="Arial"/>
                <a:sym typeface="Arial"/>
              </a:rPr>
              <a:t>, </a:t>
            </a:r>
            <a:r>
              <a:rPr b="1" lang="en-US" sz="1100">
                <a:latin typeface="Arial"/>
                <a:ea typeface="Arial"/>
                <a:cs typeface="Arial"/>
                <a:sym typeface="Arial"/>
              </a:rPr>
              <a:t>klasorganisatie </a:t>
            </a:r>
            <a:r>
              <a:rPr lang="en-US" sz="1100">
                <a:latin typeface="Arial"/>
                <a:ea typeface="Arial"/>
                <a:cs typeface="Arial"/>
                <a:sym typeface="Arial"/>
              </a:rPr>
              <a:t>en </a:t>
            </a:r>
            <a:r>
              <a:rPr b="1" lang="en-US" sz="1100">
                <a:latin typeface="Arial"/>
                <a:ea typeface="Arial"/>
                <a:cs typeface="Arial"/>
                <a:sym typeface="Arial"/>
              </a:rPr>
              <a:t>instructieondersteuning</a:t>
            </a:r>
            <a:r>
              <a:rPr lang="en-US" sz="1100">
                <a:latin typeface="Arial"/>
                <a:ea typeface="Arial"/>
                <a:cs typeface="Arial"/>
                <a:sym typeface="Arial"/>
              </a:rPr>
              <a:t>. CLASS werd oorspronkelijk ontwikkeld voor het kleuteronderwijs, maar wordt nu op grote schaal toegepast op alle niveaus om te begrijpen hoe de relationele en emotionele dynamiek in de klas het leren en de ontwikkeling van leerlingen beïnvloedt.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a:t>
            </a:r>
            <a:r>
              <a:rPr b="1" lang="en-US" sz="1100">
                <a:latin typeface="Arial"/>
                <a:ea typeface="Arial"/>
                <a:cs typeface="Arial"/>
                <a:sym typeface="Arial"/>
              </a:rPr>
              <a:t>Marzano Teacher Evaluation Model</a:t>
            </a:r>
            <a:r>
              <a:rPr lang="en-US" sz="1100">
                <a:latin typeface="Arial"/>
                <a:ea typeface="Arial"/>
                <a:cs typeface="Arial"/>
                <a:sym typeface="Arial"/>
              </a:rPr>
              <a:t>, ontwikkeld door Dr. Robert Marzano, is een </a:t>
            </a:r>
            <a:r>
              <a:rPr b="1" lang="en-US" sz="1100">
                <a:latin typeface="Arial"/>
                <a:ea typeface="Arial"/>
                <a:cs typeface="Arial"/>
                <a:sym typeface="Arial"/>
              </a:rPr>
              <a:t>op onderzoek gebaseerd raamwerk </a:t>
            </a:r>
            <a:r>
              <a:rPr lang="en-US" sz="1100">
                <a:latin typeface="Arial"/>
                <a:ea typeface="Arial"/>
                <a:cs typeface="Arial"/>
                <a:sym typeface="Arial"/>
              </a:rPr>
              <a:t>dat gericht is op het verbeteren van de prestaties van leerlingen door middel van effectieve instructiestrategieën. Het bestaat uit vier domeinen: </a:t>
            </a:r>
            <a:r>
              <a:rPr b="1" lang="en-US" sz="1100">
                <a:latin typeface="Arial"/>
                <a:ea typeface="Arial"/>
                <a:cs typeface="Arial"/>
                <a:sym typeface="Arial"/>
              </a:rPr>
              <a:t>Strategieën en gedrag in de klas</a:t>
            </a:r>
            <a:r>
              <a:rPr lang="en-US" sz="1100">
                <a:latin typeface="Arial"/>
                <a:ea typeface="Arial"/>
                <a:cs typeface="Arial"/>
                <a:sym typeface="Arial"/>
              </a:rPr>
              <a:t>, </a:t>
            </a:r>
            <a:r>
              <a:rPr b="1" lang="en-US" sz="1100">
                <a:latin typeface="Arial"/>
                <a:ea typeface="Arial"/>
                <a:cs typeface="Arial"/>
                <a:sym typeface="Arial"/>
              </a:rPr>
              <a:t>Plannen en voorbereiden</a:t>
            </a:r>
            <a:r>
              <a:rPr lang="en-US" sz="1100">
                <a:latin typeface="Arial"/>
                <a:ea typeface="Arial"/>
                <a:cs typeface="Arial"/>
                <a:sym typeface="Arial"/>
              </a:rPr>
              <a:t>, </a:t>
            </a:r>
            <a:r>
              <a:rPr b="1" lang="en-US" sz="1100">
                <a:latin typeface="Arial"/>
                <a:ea typeface="Arial"/>
                <a:cs typeface="Arial"/>
                <a:sym typeface="Arial"/>
              </a:rPr>
              <a:t>Reflecteren op het lesgeven en Collegialiteit en professionalisme</a:t>
            </a:r>
            <a:r>
              <a:rPr lang="en-US" sz="1100">
                <a:latin typeface="Arial"/>
                <a:ea typeface="Arial"/>
                <a:cs typeface="Arial"/>
                <a:sym typeface="Arial"/>
              </a:rPr>
              <a:t>. Het legt sterk de nadruk op </a:t>
            </a:r>
            <a:r>
              <a:rPr b="1" lang="en-US" sz="1100">
                <a:latin typeface="Arial"/>
                <a:ea typeface="Arial"/>
                <a:cs typeface="Arial"/>
                <a:sym typeface="Arial"/>
              </a:rPr>
              <a:t>het stellen van doelen</a:t>
            </a:r>
            <a:r>
              <a:rPr lang="en-US" sz="1100">
                <a:latin typeface="Arial"/>
                <a:ea typeface="Arial"/>
                <a:cs typeface="Arial"/>
                <a:sym typeface="Arial"/>
              </a:rPr>
              <a:t>, </a:t>
            </a:r>
            <a:r>
              <a:rPr b="1" lang="en-US" sz="1100">
                <a:latin typeface="Arial"/>
                <a:ea typeface="Arial"/>
                <a:cs typeface="Arial"/>
                <a:sym typeface="Arial"/>
              </a:rPr>
              <a:t>datagestuurde instructie </a:t>
            </a:r>
            <a:r>
              <a:rPr lang="en-US" sz="1100">
                <a:latin typeface="Arial"/>
                <a:ea typeface="Arial"/>
                <a:cs typeface="Arial"/>
                <a:sym typeface="Arial"/>
              </a:rPr>
              <a:t>en </a:t>
            </a:r>
            <a:r>
              <a:rPr b="1" lang="en-US" sz="1100">
                <a:latin typeface="Arial"/>
                <a:ea typeface="Arial"/>
                <a:cs typeface="Arial"/>
                <a:sym typeface="Arial"/>
              </a:rPr>
              <a:t>voortdurende verbetering van de leerkracht</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Elk van deze modellen biedt een andere lens om de onderwijspraktijk te bekijken en te ondersteunen en ze worden vaak geselecteerd op basis van institutionele doelen, onderwijscontext en gewenste resultaten voor professionele ontwikkeling.</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Deze voorbeelden zijn hier zodat deelnemers hun kennis erover leren/vernieuwen, maar ze kunnen te gedetailleerd/omvattend zijn om ze volledig in deze context toe te passen.</a:t>
            </a:r>
            <a:endParaRPr sz="1100">
              <a:latin typeface="Arial"/>
              <a:ea typeface="Arial"/>
              <a:cs typeface="Arial"/>
              <a:sym typeface="Arial"/>
            </a:endParaRPr>
          </a:p>
        </p:txBody>
      </p:sp>
      <p:sp>
        <p:nvSpPr>
          <p:cNvPr id="163" name="Google Shape;163;g345dc87e41b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5dc87e41b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345dc87e41b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b="1" lang="en-US" sz="1100">
                <a:latin typeface="Arial"/>
                <a:ea typeface="Arial"/>
                <a:cs typeface="Arial"/>
                <a:sym typeface="Arial"/>
              </a:rPr>
              <a:t>Goed lesgeven moet herkenbaar zijn in de prestatiegegevens van studenten. Dit </a:t>
            </a:r>
            <a:r>
              <a:rPr lang="en-US" sz="1100">
                <a:latin typeface="Arial"/>
                <a:ea typeface="Arial"/>
                <a:cs typeface="Arial"/>
                <a:sym typeface="Arial"/>
              </a:rPr>
              <a:t>verwijst naar meetbare informatie die aantoont hoe goed leerlingen </a:t>
            </a:r>
            <a:r>
              <a:rPr b="1" lang="en-US" sz="1100">
                <a:latin typeface="Arial"/>
                <a:ea typeface="Arial"/>
                <a:cs typeface="Arial"/>
                <a:sym typeface="Arial"/>
              </a:rPr>
              <a:t>leren</a:t>
            </a:r>
            <a:r>
              <a:rPr lang="en-US" sz="1100">
                <a:latin typeface="Arial"/>
                <a:ea typeface="Arial"/>
                <a:cs typeface="Arial"/>
                <a:sym typeface="Arial"/>
              </a:rPr>
              <a:t>, </a:t>
            </a:r>
            <a:r>
              <a:rPr b="1" lang="en-US" sz="1100">
                <a:latin typeface="Arial"/>
                <a:ea typeface="Arial"/>
                <a:cs typeface="Arial"/>
                <a:sym typeface="Arial"/>
              </a:rPr>
              <a:t>vooruitgang boeken </a:t>
            </a:r>
            <a:r>
              <a:rPr lang="en-US" sz="1100">
                <a:latin typeface="Arial"/>
                <a:ea typeface="Arial"/>
                <a:cs typeface="Arial"/>
                <a:sym typeface="Arial"/>
              </a:rPr>
              <a:t>en </a:t>
            </a:r>
            <a:r>
              <a:rPr b="1" lang="en-US" sz="1100">
                <a:latin typeface="Arial"/>
                <a:ea typeface="Arial"/>
                <a:cs typeface="Arial"/>
                <a:sym typeface="Arial"/>
              </a:rPr>
              <a:t>hun onderwijsdoelen of leerresultaten bereiken</a:t>
            </a:r>
            <a:r>
              <a:rPr lang="en-US" sz="1100">
                <a:latin typeface="Arial"/>
                <a:ea typeface="Arial"/>
                <a:cs typeface="Arial"/>
                <a:sym typeface="Arial"/>
              </a:rPr>
              <a:t>. Deze gegevens kunnen afkomstig zijn van verschillende bronnen en kunnen gebruikt worden als een indicator voor goede onderwijspraktijken. Een belangrijk gebied zijn </a:t>
            </a:r>
            <a:r>
              <a:rPr b="1" lang="en-US" sz="1100">
                <a:latin typeface="Arial"/>
                <a:ea typeface="Arial"/>
                <a:cs typeface="Arial"/>
                <a:sym typeface="Arial"/>
              </a:rPr>
              <a:t>de beoordelingsresultaten</a:t>
            </a:r>
            <a:r>
              <a:rPr lang="en-US" sz="1100">
                <a:latin typeface="Arial"/>
                <a:ea typeface="Arial"/>
                <a:cs typeface="Arial"/>
                <a:sym typeface="Arial"/>
              </a:rPr>
              <a:t>, die zowel </a:t>
            </a:r>
            <a:r>
              <a:rPr b="1" lang="en-US" sz="1100">
                <a:latin typeface="Arial"/>
                <a:ea typeface="Arial"/>
                <a:cs typeface="Arial"/>
                <a:sym typeface="Arial"/>
              </a:rPr>
              <a:t>formatieve beoordelingen </a:t>
            </a:r>
            <a:r>
              <a:rPr lang="en-US" sz="1100">
                <a:latin typeface="Arial"/>
                <a:ea typeface="Arial"/>
                <a:cs typeface="Arial"/>
                <a:sym typeface="Arial"/>
              </a:rPr>
              <a:t>omvatten</a:t>
            </a:r>
            <a:r>
              <a:rPr b="1" lang="en-US" sz="1100">
                <a:latin typeface="Arial"/>
                <a:ea typeface="Arial"/>
                <a:cs typeface="Arial"/>
                <a:sym typeface="Arial"/>
              </a:rPr>
              <a:t>, zoals </a:t>
            </a:r>
            <a:r>
              <a:rPr lang="en-US" sz="1100">
                <a:latin typeface="Arial"/>
                <a:ea typeface="Arial"/>
                <a:cs typeface="Arial"/>
                <a:sym typeface="Arial"/>
              </a:rPr>
              <a:t>quizzen en klassikaal werk dat gebruikt wordt om het leren tijdens de instructie te volgen, als </a:t>
            </a:r>
            <a:r>
              <a:rPr b="1" lang="en-US" sz="1100">
                <a:latin typeface="Arial"/>
                <a:ea typeface="Arial"/>
                <a:cs typeface="Arial"/>
                <a:sym typeface="Arial"/>
              </a:rPr>
              <a:t>summatieve beoordelingen</a:t>
            </a:r>
            <a:r>
              <a:rPr lang="en-US" sz="1100">
                <a:latin typeface="Arial"/>
                <a:ea typeface="Arial"/>
                <a:cs typeface="Arial"/>
                <a:sym typeface="Arial"/>
              </a:rPr>
              <a:t>, zoals toetsen of eindexamens die het leren aan het einde van een periode evalueren.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Naast academische prestaties bevatten leerlinggegevens ook </a:t>
            </a:r>
            <a:r>
              <a:rPr b="1" lang="en-US" sz="1100">
                <a:latin typeface="Arial"/>
                <a:ea typeface="Arial"/>
                <a:cs typeface="Arial"/>
                <a:sym typeface="Arial"/>
              </a:rPr>
              <a:t>gedrags- en betrokkenheidmetingen</a:t>
            </a:r>
            <a:r>
              <a:rPr lang="en-US" sz="1100">
                <a:latin typeface="Arial"/>
                <a:ea typeface="Arial"/>
                <a:cs typeface="Arial"/>
                <a:sym typeface="Arial"/>
              </a:rPr>
              <a:t>, die bijzonder relevant zijn in digitale leeromgevingen zoals </a:t>
            </a:r>
            <a:r>
              <a:rPr b="1" lang="en-US" sz="1100">
                <a:latin typeface="Arial"/>
                <a:ea typeface="Arial"/>
                <a:cs typeface="Arial"/>
                <a:sym typeface="Arial"/>
              </a:rPr>
              <a:t>Moodle </a:t>
            </a:r>
            <a:r>
              <a:rPr lang="en-US" sz="1100">
                <a:latin typeface="Arial"/>
                <a:ea typeface="Arial"/>
                <a:cs typeface="Arial"/>
                <a:sym typeface="Arial"/>
              </a:rPr>
              <a:t>of andere leermanagementsystemen. Deze statistieken kunnen bijvoorbeeld </a:t>
            </a:r>
            <a:r>
              <a:rPr b="1" lang="en-US" sz="1100">
                <a:latin typeface="Arial"/>
                <a:ea typeface="Arial"/>
                <a:cs typeface="Arial"/>
                <a:sym typeface="Arial"/>
              </a:rPr>
              <a:t>de participatiegraad</a:t>
            </a:r>
            <a:r>
              <a:rPr lang="en-US" sz="1100">
                <a:latin typeface="Arial"/>
                <a:ea typeface="Arial"/>
                <a:cs typeface="Arial"/>
                <a:sym typeface="Arial"/>
              </a:rPr>
              <a:t>, </a:t>
            </a:r>
            <a:r>
              <a:rPr b="1" lang="en-US" sz="1100">
                <a:latin typeface="Arial"/>
                <a:ea typeface="Arial"/>
                <a:cs typeface="Arial"/>
                <a:sym typeface="Arial"/>
              </a:rPr>
              <a:t>aanwezigheid</a:t>
            </a:r>
            <a:r>
              <a:rPr lang="en-US" sz="1100">
                <a:latin typeface="Arial"/>
                <a:ea typeface="Arial"/>
                <a:cs typeface="Arial"/>
                <a:sym typeface="Arial"/>
              </a:rPr>
              <a:t>, </a:t>
            </a:r>
            <a:r>
              <a:rPr b="1" lang="en-US" sz="1100">
                <a:latin typeface="Arial"/>
                <a:ea typeface="Arial"/>
                <a:cs typeface="Arial"/>
                <a:sym typeface="Arial"/>
              </a:rPr>
              <a:t>het voltooien van taken </a:t>
            </a:r>
            <a:r>
              <a:rPr lang="en-US" sz="1100">
                <a:latin typeface="Arial"/>
                <a:ea typeface="Arial"/>
                <a:cs typeface="Arial"/>
                <a:sym typeface="Arial"/>
              </a:rPr>
              <a:t>en de </a:t>
            </a:r>
            <a:r>
              <a:rPr b="1" lang="en-US" sz="1100">
                <a:latin typeface="Arial"/>
                <a:ea typeface="Arial"/>
                <a:cs typeface="Arial"/>
                <a:sym typeface="Arial"/>
              </a:rPr>
              <a:t>tijd die leerlingen besteden aan taken </a:t>
            </a:r>
            <a:r>
              <a:rPr lang="en-US" sz="1100">
                <a:latin typeface="Arial"/>
                <a:ea typeface="Arial"/>
                <a:cs typeface="Arial"/>
                <a:sym typeface="Arial"/>
              </a:rPr>
              <a:t>binnen het platform bijhouden - allemaal beschikbaar in </a:t>
            </a:r>
            <a:r>
              <a:rPr b="1" lang="en-US" sz="1100">
                <a:latin typeface="Arial"/>
                <a:ea typeface="Arial"/>
                <a:cs typeface="Arial"/>
                <a:sym typeface="Arial"/>
              </a:rPr>
              <a:t>Moodle logboeken</a:t>
            </a:r>
            <a:r>
              <a:rPr lang="en-US" sz="1100">
                <a:latin typeface="Arial"/>
                <a:ea typeface="Arial"/>
                <a:cs typeface="Arial"/>
                <a:sym typeface="Arial"/>
              </a:rPr>
              <a:t>. Samen helpen deze datapunten leerkrachten en scholen om de behoeften van leerlingen beter te begrijpen, instructies aan te passen en betere leerresultaten te ondersteunen.</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72" name="Google Shape;172;g345dc87e41b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7a9509dc2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347a9509dc2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Er is steeds meer </a:t>
            </a:r>
            <a:r>
              <a:rPr b="1" lang="en-US" sz="1100">
                <a:latin typeface="Arial"/>
                <a:ea typeface="Arial"/>
                <a:cs typeface="Arial"/>
                <a:sym typeface="Arial"/>
              </a:rPr>
              <a:t>wetenschappelijk onderzoek </a:t>
            </a:r>
            <a:r>
              <a:rPr lang="en-US" sz="1100">
                <a:latin typeface="Arial"/>
                <a:ea typeface="Arial"/>
                <a:cs typeface="Arial"/>
                <a:sym typeface="Arial"/>
              </a:rPr>
              <a:t>dat het gebruik van </a:t>
            </a:r>
            <a:r>
              <a:rPr b="1" lang="en-US" sz="1100">
                <a:latin typeface="Arial"/>
                <a:ea typeface="Arial"/>
                <a:cs typeface="Arial"/>
                <a:sym typeface="Arial"/>
              </a:rPr>
              <a:t>Audience Response Systems (ARS) </a:t>
            </a:r>
            <a:r>
              <a:rPr lang="en-US" sz="1100">
                <a:latin typeface="Arial"/>
                <a:ea typeface="Arial"/>
                <a:cs typeface="Arial"/>
                <a:sym typeface="Arial"/>
              </a:rPr>
              <a:t>in het onderwijs ondersteunt. Deze studies tonen aan dat ARS tools </a:t>
            </a:r>
            <a:r>
              <a:rPr b="1" lang="en-US" sz="1100">
                <a:latin typeface="Arial"/>
                <a:ea typeface="Arial"/>
                <a:cs typeface="Arial"/>
                <a:sym typeface="Arial"/>
              </a:rPr>
              <a:t>de betrokkenheid, leerresultaten en beoordelingskwaliteit kunnen verbeteren</a:t>
            </a:r>
            <a:r>
              <a:rPr lang="en-US" sz="1100">
                <a:latin typeface="Arial"/>
                <a:ea typeface="Arial"/>
                <a:cs typeface="Arial"/>
                <a:sym typeface="Arial"/>
              </a:rPr>
              <a:t>, vooral wanneer ze doordacht gebruikt worden in </a:t>
            </a:r>
            <a:r>
              <a:rPr b="1" lang="en-US" sz="1100">
                <a:latin typeface="Arial"/>
                <a:ea typeface="Arial"/>
                <a:cs typeface="Arial"/>
                <a:sym typeface="Arial"/>
              </a:rPr>
              <a:t>formatieve </a:t>
            </a:r>
            <a:r>
              <a:rPr lang="en-US" sz="1100">
                <a:latin typeface="Arial"/>
                <a:ea typeface="Arial"/>
                <a:cs typeface="Arial"/>
                <a:sym typeface="Arial"/>
              </a:rPr>
              <a:t>en </a:t>
            </a:r>
            <a:r>
              <a:rPr b="1" lang="en-US" sz="1100">
                <a:latin typeface="Arial"/>
                <a:ea typeface="Arial"/>
                <a:cs typeface="Arial"/>
                <a:sym typeface="Arial"/>
              </a:rPr>
              <a:t>summatieve </a:t>
            </a:r>
            <a:r>
              <a:rPr lang="en-US" sz="1100">
                <a:latin typeface="Arial"/>
                <a:ea typeface="Arial"/>
                <a:cs typeface="Arial"/>
                <a:sym typeface="Arial"/>
              </a:rPr>
              <a:t>contexten.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Audience Response Systemen bieden een eenvoudige en effectieve manier om gegevens te verzamelen over de prestaties en meningen van leerlingen. Ze stellen leerlingen in staat om in realtime te reageren op vragen of prompts met behulp van apparaten zoals smartphones, tablets of computers. Populaire platforms die deze aanpak ondersteunen zijn Kahoot, Socrative, Mentimeter (je moet van tevoren materiaal en vragen voorbereiden op het platform) en AudIT (ad hoc - je stelt waar dan ook vragen en gebruikt het systeem om antwoorden te verzamelen).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Door deze tools in lessen te integreren, kunnen leerkrachten </a:t>
            </a:r>
            <a:r>
              <a:rPr b="1" lang="en-US" sz="1100">
                <a:latin typeface="Arial"/>
                <a:ea typeface="Arial"/>
                <a:cs typeface="Arial"/>
                <a:sym typeface="Arial"/>
              </a:rPr>
              <a:t>onmiddellijk feedback </a:t>
            </a:r>
            <a:r>
              <a:rPr lang="en-US" sz="1100">
                <a:latin typeface="Arial"/>
                <a:ea typeface="Arial"/>
                <a:cs typeface="Arial"/>
                <a:sym typeface="Arial"/>
              </a:rPr>
              <a:t>verzamelen over het begrip en de perspectieven van leerlingen. Deze aanpak stimuleert niet alleen </a:t>
            </a:r>
            <a:r>
              <a:rPr b="1" lang="en-US" sz="1100">
                <a:latin typeface="Arial"/>
                <a:ea typeface="Arial"/>
                <a:cs typeface="Arial"/>
                <a:sym typeface="Arial"/>
              </a:rPr>
              <a:t>de participatie van leerlingen</a:t>
            </a:r>
            <a:r>
              <a:rPr lang="en-US" sz="1100">
                <a:latin typeface="Arial"/>
                <a:ea typeface="Arial"/>
                <a:cs typeface="Arial"/>
                <a:sym typeface="Arial"/>
              </a:rPr>
              <a:t>, vooral van de stillere leerlingen, maar bevordert ook </a:t>
            </a:r>
            <a:r>
              <a:rPr b="1" lang="en-US" sz="1100">
                <a:latin typeface="Arial"/>
                <a:ea typeface="Arial"/>
                <a:cs typeface="Arial"/>
                <a:sym typeface="Arial"/>
              </a:rPr>
              <a:t>reflectie </a:t>
            </a:r>
            <a:r>
              <a:rPr lang="en-US" sz="1100">
                <a:latin typeface="Arial"/>
                <a:ea typeface="Arial"/>
                <a:cs typeface="Arial"/>
                <a:sym typeface="Arial"/>
              </a:rPr>
              <a:t>en </a:t>
            </a:r>
            <a:r>
              <a:rPr b="1" lang="en-US" sz="1100">
                <a:latin typeface="Arial"/>
                <a:ea typeface="Arial"/>
                <a:cs typeface="Arial"/>
                <a:sym typeface="Arial"/>
              </a:rPr>
              <a:t>metacognitief bewustzijn</a:t>
            </a:r>
            <a:r>
              <a:rPr lang="en-US" sz="1100">
                <a:latin typeface="Arial"/>
                <a:ea typeface="Arial"/>
                <a:cs typeface="Arial"/>
                <a:sym typeface="Arial"/>
              </a:rPr>
              <a:t>. Bovendien voegt het een laag van </a:t>
            </a:r>
            <a:r>
              <a:rPr b="1" lang="en-US" sz="1100">
                <a:latin typeface="Arial"/>
                <a:ea typeface="Arial"/>
                <a:cs typeface="Arial"/>
                <a:sym typeface="Arial"/>
              </a:rPr>
              <a:t>interactiviteit en betrokkenheid </a:t>
            </a:r>
            <a:r>
              <a:rPr lang="en-US" sz="1100">
                <a:latin typeface="Arial"/>
                <a:ea typeface="Arial"/>
                <a:cs typeface="Arial"/>
                <a:sym typeface="Arial"/>
              </a:rPr>
              <a:t>toe aan de leerervaring, waardoor lessen dynamischer en meer studentgericht worden.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de context van deze presentatie zijn 'audience response systems' een waardevol hulpmiddel voor het verzamelen van informatie over de leerresultaten van leerlingen (summatieve en formatieve beoordelingen) en ook een hulpmiddel voor het verzamelen van feedback van leerlingen over de manier van lesgeven.</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80" name="Google Shape;180;g347a9509dc2_0_6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7a9509dc2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347a9509dc2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Deze dia kan een praktische oefening zijn als de deelnemers een computer hebben (niet zo handig op smartphones) of het kan gewoon gepresenteerd worden als een voorbeeld dat de deelnemers zelf verder kunnen uitdiepen als huiswerk.</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AudIT is een publieksresponssysteem dat is ontworpen om de hoeveelheid voorbereiding tot een minimum te beperken. In tegenstelling tot krachtige tools als Kahoot, waarbij je je materialen van tevoren moet voorbereiden, gaat AudIT ervan uit dat je je vragen stelt in je slideshow, op het schoolbord of zelfs mondeling en dat je alleen een audience response systeem nodig hebt om gegevens van je deelnemers te verzamelen en weer te geven. Je kunt nog steeds vragen voorbereiden in AudIT als je dat wilt.</a:t>
            </a:r>
            <a:endParaRPr sz="1100">
              <a:latin typeface="Arial"/>
              <a:ea typeface="Arial"/>
              <a:cs typeface="Arial"/>
              <a:sym typeface="Arial"/>
            </a:endParaRPr>
          </a:p>
        </p:txBody>
      </p:sp>
      <p:sp>
        <p:nvSpPr>
          <p:cNvPr id="189" name="Google Shape;189;g347a9509dc2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dc87e41b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45dc87e41b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Eén-op-één interviews en focusgroepen zijn waardevolle hulpmiddelen voor het beoordelen van onderwijspraktijken door middel van open, kwalitatieve feedback. </a:t>
            </a:r>
            <a:r>
              <a:rPr b="1" lang="en-US" sz="1100">
                <a:latin typeface="Arial"/>
                <a:ea typeface="Arial"/>
                <a:cs typeface="Arial"/>
                <a:sym typeface="Arial"/>
              </a:rPr>
              <a:t>Individuele gesprekken </a:t>
            </a:r>
            <a:r>
              <a:rPr lang="en-US" sz="1100">
                <a:latin typeface="Arial"/>
                <a:ea typeface="Arial"/>
                <a:cs typeface="Arial"/>
                <a:sym typeface="Arial"/>
              </a:rPr>
              <a:t>worden gevoerd met studenten, collega's of supervisors om de methoden van een docent, de klasomgeving en de algemene impact van de instructie te onderzoeken. Deze gesprekken bieden ruimte voor persoonlijke reflecties en diepgaande observaties die misschien niet naar voren komen in enquêtes of formele evaluaties.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b="1" lang="en-US" sz="1100">
                <a:latin typeface="Arial"/>
                <a:ea typeface="Arial"/>
                <a:cs typeface="Arial"/>
                <a:sym typeface="Arial"/>
              </a:rPr>
              <a:t>Focusgroepen </a:t>
            </a:r>
            <a:r>
              <a:rPr lang="en-US" sz="1100">
                <a:latin typeface="Arial"/>
                <a:ea typeface="Arial"/>
                <a:cs typeface="Arial"/>
                <a:sym typeface="Arial"/>
              </a:rPr>
              <a:t>daarentegen brengen kleine groepen studenten of collega's samen om onderwijsgerelateerde onderwerpen te bespreken. Dit formaat moedigt dialoog, reflectie en de vergelijking van verschillende perspectieven aan, wat vaak leidt tot diepere inzichten in de effectiviteit van specifieke onderwijsstrategieën en benaderingen in de klas.</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Zowel interviews als focusgroepen zijn bijzonder nuttig om te onderzoeken hoe leerlingen hun leerervaringen ervaren, om te begrijpen hoe verschillende onderwijsmethoden verschillende soorten leerlingen beïnvloeden en om ideeën voor verbetering te verzamelen op een flexibele, open manier. Om effectief te zijn, moeten deze methoden </a:t>
            </a:r>
            <a:r>
              <a:rPr b="1" lang="en-US" sz="1100">
                <a:latin typeface="Arial"/>
                <a:ea typeface="Arial"/>
                <a:cs typeface="Arial"/>
                <a:sym typeface="Arial"/>
              </a:rPr>
              <a:t>goed gestructureerd </a:t>
            </a:r>
            <a:r>
              <a:rPr lang="en-US" sz="1100">
                <a:latin typeface="Arial"/>
                <a:ea typeface="Arial"/>
                <a:cs typeface="Arial"/>
                <a:sym typeface="Arial"/>
              </a:rPr>
              <a:t>zijn, waar nodig </a:t>
            </a:r>
            <a:r>
              <a:rPr b="1" lang="en-US" sz="1100">
                <a:latin typeface="Arial"/>
                <a:ea typeface="Arial"/>
                <a:cs typeface="Arial"/>
                <a:sym typeface="Arial"/>
              </a:rPr>
              <a:t>anonimiteit of vertrouwelijkheid </a:t>
            </a:r>
            <a:r>
              <a:rPr lang="en-US" sz="1100">
                <a:latin typeface="Arial"/>
                <a:ea typeface="Arial"/>
                <a:cs typeface="Arial"/>
                <a:sym typeface="Arial"/>
              </a:rPr>
              <a:t>bieden en een </a:t>
            </a:r>
            <a:r>
              <a:rPr b="1" lang="en-US" sz="1100">
                <a:latin typeface="Arial"/>
                <a:ea typeface="Arial"/>
                <a:cs typeface="Arial"/>
                <a:sym typeface="Arial"/>
              </a:rPr>
              <a:t>veilige, respectvolle ruimte </a:t>
            </a:r>
            <a:r>
              <a:rPr lang="en-US" sz="1100">
                <a:latin typeface="Arial"/>
                <a:ea typeface="Arial"/>
                <a:cs typeface="Arial"/>
                <a:sym typeface="Arial"/>
              </a:rPr>
              <a:t>creëren waar deelnemers zich op hun gemak voelen om eerlijke feedback te delen.</a:t>
            </a:r>
            <a:endParaRPr sz="1100">
              <a:latin typeface="Arial"/>
              <a:ea typeface="Arial"/>
              <a:cs typeface="Arial"/>
              <a:sym typeface="Arial"/>
            </a:endParaRPr>
          </a:p>
        </p:txBody>
      </p:sp>
      <p:sp>
        <p:nvSpPr>
          <p:cNvPr id="197" name="Google Shape;197;g345dc87e41b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90f2697b1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490f2697b1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Focusgroepvoorbeeld aangepast van https://ceop.ku.edu/using-focus-groups-education-research-and-evaluation-practices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Om een focusgroep doeltreffend te laten verlopen, kan het proces worden opgedeeld in drie fasen: </a:t>
            </a:r>
            <a:r>
              <a:rPr b="1" lang="en-US" sz="1100">
                <a:latin typeface="Arial"/>
                <a:ea typeface="Arial"/>
                <a:cs typeface="Arial"/>
                <a:sym typeface="Arial"/>
              </a:rPr>
              <a:t>voorbereiding</a:t>
            </a:r>
            <a:r>
              <a:rPr lang="en-US" sz="1100">
                <a:latin typeface="Arial"/>
                <a:ea typeface="Arial"/>
                <a:cs typeface="Arial"/>
                <a:sym typeface="Arial"/>
              </a:rPr>
              <a:t>, </a:t>
            </a:r>
            <a:r>
              <a:rPr b="1" lang="en-US" sz="1100">
                <a:latin typeface="Arial"/>
                <a:ea typeface="Arial"/>
                <a:cs typeface="Arial"/>
                <a:sym typeface="Arial"/>
              </a:rPr>
              <a:t>uitvoering van de sessie </a:t>
            </a:r>
            <a:r>
              <a:rPr lang="en-US" sz="1100">
                <a:latin typeface="Arial"/>
                <a:ea typeface="Arial"/>
                <a:cs typeface="Arial"/>
                <a:sym typeface="Arial"/>
              </a:rPr>
              <a:t>en </a:t>
            </a:r>
            <a:r>
              <a:rPr b="1" lang="en-US" sz="1100">
                <a:latin typeface="Arial"/>
                <a:ea typeface="Arial"/>
                <a:cs typeface="Arial"/>
                <a:sym typeface="Arial"/>
              </a:rPr>
              <a:t>analyse</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Begin in de </a:t>
            </a:r>
            <a:r>
              <a:rPr b="1" lang="en-US" sz="1100">
                <a:latin typeface="Arial"/>
                <a:ea typeface="Arial"/>
                <a:cs typeface="Arial"/>
                <a:sym typeface="Arial"/>
              </a:rPr>
              <a:t>voorbereidingsfase </a:t>
            </a:r>
            <a:r>
              <a:rPr lang="en-US" sz="1100">
                <a:latin typeface="Arial"/>
                <a:ea typeface="Arial"/>
                <a:cs typeface="Arial"/>
                <a:sym typeface="Arial"/>
              </a:rPr>
              <a:t>met het duidelijk definiëren van het doel van de focusgroep en het identificeren van de beoogde deelnemers, idealiter zes tot tien personen. Wijs een moderator aan die de discussie zal leiden en ervoor zal zorgen dat alle stemmen worden gehoord. Ontwikkel een </a:t>
            </a:r>
            <a:r>
              <a:rPr b="1" lang="en-US" sz="1100">
                <a:latin typeface="Arial"/>
                <a:ea typeface="Arial"/>
                <a:cs typeface="Arial"/>
                <a:sym typeface="Arial"/>
              </a:rPr>
              <a:t>semigestructureerde gespreksleidraad </a:t>
            </a:r>
            <a:r>
              <a:rPr lang="en-US" sz="1100">
                <a:latin typeface="Arial"/>
                <a:ea typeface="Arial"/>
                <a:cs typeface="Arial"/>
                <a:sym typeface="Arial"/>
              </a:rPr>
              <a:t>met open vragen, beginnend met algemene vragen en geleidelijk aan meer specifieke of gedetailleerde kwesties die relevant zijn voor het onderwerp.</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Tijdens de </a:t>
            </a:r>
            <a:r>
              <a:rPr b="1" lang="en-US" sz="1100">
                <a:latin typeface="Arial"/>
                <a:ea typeface="Arial"/>
                <a:cs typeface="Arial"/>
                <a:sym typeface="Arial"/>
              </a:rPr>
              <a:t>discussiefase </a:t>
            </a:r>
            <a:r>
              <a:rPr lang="en-US" sz="1100">
                <a:latin typeface="Arial"/>
                <a:ea typeface="Arial"/>
                <a:cs typeface="Arial"/>
                <a:sym typeface="Arial"/>
              </a:rPr>
              <a:t>moet de gespreksleider het voorbereide protocol volgen en de deelnemers voldoende ruimte geven om verwante ideeën te verkennen, persoonlijke meningen te uiten en voorbeelden te delen. De omgeving moet een open en eerlijke dialoog stimuleren. Indien gepast en met toestemming, kan de sessie opgenomen worden om de nauwkeurigheid van de analyse te garanderen.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Bekijk in de </a:t>
            </a:r>
            <a:r>
              <a:rPr b="1" lang="en-US" sz="1100">
                <a:latin typeface="Arial"/>
                <a:ea typeface="Arial"/>
                <a:cs typeface="Arial"/>
                <a:sym typeface="Arial"/>
              </a:rPr>
              <a:t>analysefase </a:t>
            </a:r>
            <a:r>
              <a:rPr lang="en-US" sz="1100">
                <a:latin typeface="Arial"/>
                <a:ea typeface="Arial"/>
                <a:cs typeface="Arial"/>
                <a:sym typeface="Arial"/>
              </a:rPr>
              <a:t>de reacties en schrijf voor elke vraag een duidelijke samenvatting van de belangrijkste besproken punten. Markeer en voeg </a:t>
            </a:r>
            <a:r>
              <a:rPr b="1" lang="en-US" sz="1100">
                <a:latin typeface="Arial"/>
                <a:ea typeface="Arial"/>
                <a:cs typeface="Arial"/>
                <a:sym typeface="Arial"/>
              </a:rPr>
              <a:t>bijzonder illustratieve citaten </a:t>
            </a:r>
            <a:r>
              <a:rPr lang="en-US" sz="1100">
                <a:latin typeface="Arial"/>
                <a:ea typeface="Arial"/>
                <a:cs typeface="Arial"/>
                <a:sym typeface="Arial"/>
              </a:rPr>
              <a:t>toe die gemeenschappelijke thema's of unieke perspectieven van deelnemers weergeven. Deze aanpak biedt zowel structuur als rijkdom aan de interpretatie van kwalitatieve gegevens.</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206" name="Google Shape;206;g3490f2697b1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47a9509dc2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Voer deze groepsactiviteit uit. Moedig uw deelnemers aan om ervaringen te delen - misschien hebben ze al ervaring met de tools die we hebben beschreven, misschien hebben ze andere tools gebruikt en kunnen ze die aanbevelen die beter passen bij hun specifieke context.</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Deze oefening duurt ongeveer 10 minuten.</a:t>
            </a:r>
            <a:endParaRPr/>
          </a:p>
        </p:txBody>
      </p:sp>
      <p:sp>
        <p:nvSpPr>
          <p:cNvPr id="212" name="Google Shape;212;g347a9509dc2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7a9509dc2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In deze les hebben we een aantal hulpmiddelen onderzocht die gewoonlijk worden gebruikt bij het evalueren van onderwijspraktijken in informaticaonderwijs of onderwijs in het algemeen. We richtten ons op hulpmiddelen die afhankelijk zijn van input van collegadocenten of studenten en richtten ons op vier soorten hulpmiddelen: studentenenquêtes / vragenlijsten, protocollen voor klasobservatie, prestatiegegevens van studenten en</a:t>
            </a:r>
            <a:endParaRPr/>
          </a:p>
          <a:p>
            <a:pPr indent="0" lvl="0" marL="0" rtl="0" algn="l">
              <a:lnSpc>
                <a:spcPct val="100000"/>
              </a:lnSpc>
              <a:spcBef>
                <a:spcPts val="0"/>
              </a:spcBef>
              <a:spcAft>
                <a:spcPts val="0"/>
              </a:spcAft>
              <a:buClr>
                <a:schemeClr val="dk1"/>
              </a:buClr>
              <a:buSzPts val="1100"/>
              <a:buFont typeface="Arial"/>
              <a:buNone/>
            </a:pPr>
            <a:r>
              <a:rPr lang="en-US"/>
              <a:t>interviews / focusgroepen.</a:t>
            </a:r>
            <a:endParaRPr/>
          </a:p>
          <a:p>
            <a:pPr indent="0" lvl="0" marL="0" rtl="0" algn="l">
              <a:lnSpc>
                <a:spcPct val="100000"/>
              </a:lnSpc>
              <a:spcBef>
                <a:spcPts val="0"/>
              </a:spcBef>
              <a:spcAft>
                <a:spcPts val="0"/>
              </a:spcAft>
              <a:buSzPts val="1400"/>
              <a:buNone/>
            </a:pPr>
            <a:r>
              <a:t/>
            </a:r>
            <a:endParaRPr/>
          </a:p>
        </p:txBody>
      </p:sp>
      <p:sp>
        <p:nvSpPr>
          <p:cNvPr id="220" name="Google Shape;220;g347a9509dc2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241" name="Google Shape;241;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5773c2373d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g35773c2373d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e9ef4c_1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e9ef4c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Het aanmoedigen van een reflectieve onderwijspraktijk is essentieel voor de voortdurende verbetering van leerkrachten. Door te begrijpen hoe ze evaluatieresultaten moeten interpreteren en ernaar moeten handelen, kunnen leerkrachten meer inclusieve, boeiende en effectieve leeromgevingen creëren.</a:t>
            </a:r>
            <a:endParaRPr>
              <a:solidFill>
                <a:srgbClr val="2B454E"/>
              </a:solidFill>
            </a:endParaRPr>
          </a:p>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In de vorige les onderzochten we zelfevaluatie-instrumenten die leerkrachten zelfstandig kunnen gebruiken, zonder hulp van anderen nodig te hebben. Deze hulpmiddelen omvatten evaluatiecriteria, checklists en rubrics, die helpen bij het verduidelijken van onderwijsdoelen en verwachtingen. Dagboeken voor zelfevaluatie bieden ruimte voor persoonlijke reflectie, terwijl video-opnames van het lesgeven de mogelijkheid bieden om de eigen praktijk vanuit een ander perspectief te bekijken en gebieden voor groei te identificeren.</a:t>
            </a:r>
            <a:endParaRPr>
              <a:solidFill>
                <a:srgbClr val="2B454E"/>
              </a:solidFill>
            </a:endParaRPr>
          </a:p>
          <a:p>
            <a:pPr indent="0" lvl="0" marL="0" rtl="0" algn="l">
              <a:lnSpc>
                <a:spcPct val="115000"/>
              </a:lnSpc>
              <a:spcBef>
                <a:spcPts val="1200"/>
              </a:spcBef>
              <a:spcAft>
                <a:spcPts val="1200"/>
              </a:spcAft>
              <a:buClr>
                <a:schemeClr val="dk1"/>
              </a:buClr>
              <a:buSzPts val="1100"/>
              <a:buFont typeface="Arial"/>
              <a:buNone/>
            </a:pPr>
            <a:r>
              <a:rPr lang="en-US">
                <a:solidFill>
                  <a:srgbClr val="2B454E"/>
                </a:solidFill>
              </a:rPr>
              <a:t>Nu richten we ons op hulpmiddelen die kunnen worden gebruikt met de hulp van collega's of studenten. Deze omvatten studentenenquêtes of vragenlijsten, die waardevolle feedback verzamelen over de effectiviteit van het lesgeven en de ervaringen in de klas. Klassenobservatieprotocollen bieden gestructureerde inzichten van collega's. Gegevens over de prestaties van leerlingen helpen bij het bijhouden van leerresultaten en benadrukken gebieden waar aanpassingen nodig zijn. Tot slot zorgen interviews of focusgroepen voor diepere, meer genuanceerde feedback door middel van gesprekken en gedeelde reflectie.</a:t>
            </a:r>
            <a:endParaRPr>
              <a:solidFill>
                <a:srgbClr val="2B454E"/>
              </a:solidFill>
            </a:endParaRPr>
          </a:p>
        </p:txBody>
      </p:sp>
      <p:sp>
        <p:nvSpPr>
          <p:cNvPr id="130" name="Google Shape;13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17d68e50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34317d68e50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Om de effectiviteit, betrokkenheid en duidelijkheid van het onderwijs te evalueren, is een van de meest waardevolle benaderingen het rechtstreeks verzamelen van feedback van studenten - het primaire publiek. Deze feedback kan verzameld worden via zorgvuldig ontworpen enquêtes, die verschillende soorten vragen kunnen bevatten.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Een veelgebruikte en effectieve indeling is de </a:t>
            </a:r>
            <a:r>
              <a:rPr b="1" lang="en-US" sz="1100">
                <a:latin typeface="Arial"/>
                <a:ea typeface="Arial"/>
                <a:cs typeface="Arial"/>
                <a:sym typeface="Arial"/>
              </a:rPr>
              <a:t>Likert-schaal</a:t>
            </a:r>
            <a:r>
              <a:rPr lang="en-US" sz="1100">
                <a:latin typeface="Arial"/>
                <a:ea typeface="Arial"/>
                <a:cs typeface="Arial"/>
                <a:sym typeface="Arial"/>
              </a:rPr>
              <a:t>, waarbij leerlingen aangeven in welke mate ze het eens zijn met bepaalde stellingen (bijvoorbeeld van "Helemaal mee eens" tot "Helemaal mee oneens"). Daarnaast kunnen </a:t>
            </a:r>
            <a:r>
              <a:rPr b="1" lang="en-US" sz="1100">
                <a:latin typeface="Arial"/>
                <a:ea typeface="Arial"/>
                <a:cs typeface="Arial"/>
                <a:sym typeface="Arial"/>
              </a:rPr>
              <a:t>open vragen </a:t>
            </a:r>
            <a:r>
              <a:rPr lang="en-US" sz="1100">
                <a:latin typeface="Arial"/>
                <a:ea typeface="Arial"/>
                <a:cs typeface="Arial"/>
                <a:sym typeface="Arial"/>
              </a:rPr>
              <a:t>diepere inzichten verschaffen door leerlingen de kans te geven hun gedachten in hun eigen woorden uit te drukken. Vaak levert een </a:t>
            </a:r>
            <a:r>
              <a:rPr b="1" lang="en-US" sz="1100">
                <a:latin typeface="Arial"/>
                <a:ea typeface="Arial"/>
                <a:cs typeface="Arial"/>
                <a:sym typeface="Arial"/>
              </a:rPr>
              <a:t>combinatie van beide soorten </a:t>
            </a:r>
            <a:r>
              <a:rPr lang="en-US" sz="1100">
                <a:latin typeface="Arial"/>
                <a:ea typeface="Arial"/>
                <a:cs typeface="Arial"/>
                <a:sym typeface="Arial"/>
              </a:rPr>
              <a:t>de meest evenwichtige en informatieve feedback op.</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Docenten kunnen dezelfde evaluatiecriteria of vragen uit Unit 5.1 gebruiken.</a:t>
            </a:r>
            <a:endParaRPr sz="1100">
              <a:latin typeface="Arial"/>
              <a:ea typeface="Arial"/>
              <a:cs typeface="Arial"/>
              <a:sym typeface="Arial"/>
            </a:endParaRPr>
          </a:p>
        </p:txBody>
      </p:sp>
      <p:sp>
        <p:nvSpPr>
          <p:cNvPr id="139" name="Google Shape;139;g34317d68e50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7a9509dc2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47a9509dc2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Enquêtes kunnen op verschillende manieren worden uitgevoerd, afhankelijk van de context en de beschikbare middelen. </a:t>
            </a:r>
            <a:r>
              <a:rPr b="1" lang="en-US" sz="1100">
                <a:latin typeface="Arial"/>
                <a:ea typeface="Arial"/>
                <a:cs typeface="Arial"/>
                <a:sym typeface="Arial"/>
              </a:rPr>
              <a:t>Gedrukte enquêtes </a:t>
            </a:r>
            <a:r>
              <a:rPr lang="en-US" sz="1100">
                <a:latin typeface="Arial"/>
                <a:ea typeface="Arial"/>
                <a:cs typeface="Arial"/>
                <a:sym typeface="Arial"/>
              </a:rPr>
              <a:t>zijn nuttig in traditionele klaslokalen, terwijl </a:t>
            </a:r>
            <a:r>
              <a:rPr b="1" lang="en-US" sz="1100">
                <a:latin typeface="Arial"/>
                <a:ea typeface="Arial"/>
                <a:cs typeface="Arial"/>
                <a:sym typeface="Arial"/>
              </a:rPr>
              <a:t>digitale tools </a:t>
            </a:r>
            <a:r>
              <a:rPr lang="en-US" sz="1100">
                <a:latin typeface="Arial"/>
                <a:ea typeface="Arial"/>
                <a:cs typeface="Arial"/>
                <a:sym typeface="Arial"/>
              </a:rPr>
              <a:t>zoals </a:t>
            </a:r>
            <a:r>
              <a:rPr b="1" lang="en-US" sz="1100">
                <a:latin typeface="Arial"/>
                <a:ea typeface="Arial"/>
                <a:cs typeface="Arial"/>
                <a:sym typeface="Arial"/>
              </a:rPr>
              <a:t>Google Forms </a:t>
            </a:r>
            <a:r>
              <a:rPr lang="en-US" sz="1100">
                <a:latin typeface="Arial"/>
                <a:ea typeface="Arial"/>
                <a:cs typeface="Arial"/>
                <a:sym typeface="Arial"/>
              </a:rPr>
              <a:t>en </a:t>
            </a:r>
            <a:r>
              <a:rPr b="1" lang="en-US" sz="1100">
                <a:latin typeface="Arial"/>
                <a:ea typeface="Arial"/>
                <a:cs typeface="Arial"/>
                <a:sym typeface="Arial"/>
              </a:rPr>
              <a:t>Microsoft Forms </a:t>
            </a:r>
            <a:r>
              <a:rPr lang="en-US" sz="1100">
                <a:latin typeface="Arial"/>
                <a:ea typeface="Arial"/>
                <a:cs typeface="Arial"/>
                <a:sym typeface="Arial"/>
              </a:rPr>
              <a:t>een gratis, toegankelijke manier bieden om online reacties te verzamelen en te analyseren. Voor meer interactieve en boeiende feedbacksessies kunnen leerkrachten gebruikmaken van </a:t>
            </a:r>
            <a:r>
              <a:rPr b="1" lang="en-US" sz="1100">
                <a:latin typeface="Arial"/>
                <a:ea typeface="Arial"/>
                <a:cs typeface="Arial"/>
                <a:sym typeface="Arial"/>
              </a:rPr>
              <a:t>publieksresponssystemen </a:t>
            </a:r>
            <a:r>
              <a:rPr lang="en-US" sz="1100">
                <a:latin typeface="Arial"/>
                <a:ea typeface="Arial"/>
                <a:cs typeface="Arial"/>
                <a:sym typeface="Arial"/>
              </a:rPr>
              <a:t>zoals </a:t>
            </a:r>
            <a:r>
              <a:rPr b="1" lang="en-US" sz="1100">
                <a:latin typeface="Arial"/>
                <a:ea typeface="Arial"/>
                <a:cs typeface="Arial"/>
                <a:sym typeface="Arial"/>
              </a:rPr>
              <a:t>Kahoot</a:t>
            </a:r>
            <a:r>
              <a:rPr lang="en-US" sz="1100">
                <a:latin typeface="Arial"/>
                <a:ea typeface="Arial"/>
                <a:cs typeface="Arial"/>
                <a:sym typeface="Arial"/>
              </a:rPr>
              <a:t>, </a:t>
            </a:r>
            <a:r>
              <a:rPr b="1" lang="en-US" sz="1100">
                <a:latin typeface="Arial"/>
                <a:ea typeface="Arial"/>
                <a:cs typeface="Arial"/>
                <a:sym typeface="Arial"/>
              </a:rPr>
              <a:t>Mentimeter </a:t>
            </a:r>
            <a:r>
              <a:rPr lang="en-US" sz="1100">
                <a:latin typeface="Arial"/>
                <a:ea typeface="Arial"/>
                <a:cs typeface="Arial"/>
                <a:sym typeface="Arial"/>
              </a:rPr>
              <a:t>of </a:t>
            </a:r>
            <a:r>
              <a:rPr b="1" lang="en-US" sz="1100">
                <a:latin typeface="Arial"/>
                <a:ea typeface="Arial"/>
                <a:cs typeface="Arial"/>
                <a:sym typeface="Arial"/>
              </a:rPr>
              <a:t>AudIT</a:t>
            </a:r>
            <a:r>
              <a:rPr lang="en-US" sz="1100">
                <a:latin typeface="Arial"/>
                <a:ea typeface="Arial"/>
                <a:cs typeface="Arial"/>
                <a:sym typeface="Arial"/>
              </a:rPr>
              <a:t>, die real-time input tijdens of na de les mogelijk maken. Deze enquêtes kunnen gemakkelijk worden gedeeld met leerlingen via een directe </a:t>
            </a:r>
            <a:r>
              <a:rPr b="1" lang="en-US" sz="1100">
                <a:latin typeface="Arial"/>
                <a:ea typeface="Arial"/>
                <a:cs typeface="Arial"/>
                <a:sym typeface="Arial"/>
              </a:rPr>
              <a:t>link of QR-code</a:t>
            </a:r>
            <a:r>
              <a:rPr lang="en-US" sz="1100">
                <a:latin typeface="Arial"/>
                <a:ea typeface="Arial"/>
                <a:cs typeface="Arial"/>
                <a:sym typeface="Arial"/>
              </a:rPr>
              <a:t>, wat het distributieproces vereenvoudigt.</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Het gebruik van </a:t>
            </a:r>
            <a:r>
              <a:rPr b="1" lang="en-US" sz="1100">
                <a:latin typeface="Arial"/>
                <a:ea typeface="Arial"/>
                <a:cs typeface="Arial"/>
                <a:sym typeface="Arial"/>
              </a:rPr>
              <a:t>digitale tools </a:t>
            </a:r>
            <a:r>
              <a:rPr lang="en-US" sz="1100">
                <a:latin typeface="Arial"/>
                <a:ea typeface="Arial"/>
                <a:cs typeface="Arial"/>
                <a:sym typeface="Arial"/>
              </a:rPr>
              <a:t>stroomlijnt niet alleen het verzamelproces, maar vergemakkelijkt ook de </a:t>
            </a:r>
            <a:r>
              <a:rPr b="1" lang="en-US" sz="1100">
                <a:latin typeface="Arial"/>
                <a:ea typeface="Arial"/>
                <a:cs typeface="Arial"/>
                <a:sym typeface="Arial"/>
              </a:rPr>
              <a:t>automatische gegevensverwerking en visualisatie</a:t>
            </a:r>
            <a:r>
              <a:rPr lang="en-US" sz="1100">
                <a:latin typeface="Arial"/>
                <a:ea typeface="Arial"/>
                <a:cs typeface="Arial"/>
                <a:sym typeface="Arial"/>
              </a:rPr>
              <a:t>, waardoor het gemakkelijker wordt om resultaten te interpreteren en trends te identificeren. Belangrijk is dat </a:t>
            </a:r>
            <a:r>
              <a:rPr b="1" lang="en-US" sz="1100">
                <a:latin typeface="Arial"/>
                <a:ea typeface="Arial"/>
                <a:cs typeface="Arial"/>
                <a:sym typeface="Arial"/>
              </a:rPr>
              <a:t>anonieme enquêtes </a:t>
            </a:r>
            <a:r>
              <a:rPr lang="en-US" sz="1100">
                <a:latin typeface="Arial"/>
                <a:ea typeface="Arial"/>
                <a:cs typeface="Arial"/>
                <a:sym typeface="Arial"/>
              </a:rPr>
              <a:t>sterk worden aanbevolen, omdat ze </a:t>
            </a:r>
            <a:r>
              <a:rPr b="1" lang="en-US" sz="1100">
                <a:latin typeface="Arial"/>
                <a:ea typeface="Arial"/>
                <a:cs typeface="Arial"/>
                <a:sym typeface="Arial"/>
              </a:rPr>
              <a:t>eerlijkere en openhartigere antwoorden </a:t>
            </a:r>
            <a:r>
              <a:rPr lang="en-US" sz="1100">
                <a:latin typeface="Arial"/>
                <a:ea typeface="Arial"/>
                <a:cs typeface="Arial"/>
                <a:sym typeface="Arial"/>
              </a:rPr>
              <a:t>aanmoedigen, wat leidt tot meer betrouwbare en bruikbare feedback.</a:t>
            </a:r>
            <a:endParaRPr sz="1100">
              <a:latin typeface="Arial"/>
              <a:ea typeface="Arial"/>
              <a:cs typeface="Arial"/>
              <a:sym typeface="Arial"/>
            </a:endParaRPr>
          </a:p>
        </p:txBody>
      </p:sp>
      <p:sp>
        <p:nvSpPr>
          <p:cNvPr id="148" name="Google Shape;148;g347a9509dc2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7a9509dc2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47a9509dc2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Arial"/>
                <a:ea typeface="Arial"/>
                <a:cs typeface="Arial"/>
                <a:sym typeface="Arial"/>
              </a:rPr>
              <a:t>Deze dia kan een praktische oefening zijn als de deelnemers computers hebben (niet zo handig op smartphones) of het kan gewoon als voorbeeld worden gepresenteerd.</a:t>
            </a:r>
            <a:endParaRPr sz="1100">
              <a:latin typeface="Arial"/>
              <a:ea typeface="Arial"/>
              <a:cs typeface="Arial"/>
              <a:sym typeface="Arial"/>
            </a:endParaRPr>
          </a:p>
        </p:txBody>
      </p:sp>
      <p:sp>
        <p:nvSpPr>
          <p:cNvPr id="155" name="Google Shape;155;g347a9509dc2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30.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0.jpg"/><Relationship Id="rId4" Type="http://schemas.openxmlformats.org/officeDocument/2006/relationships/image" Target="../media/image2.png"/><Relationship Id="rId5" Type="http://schemas.openxmlformats.org/officeDocument/2006/relationships/image" Target="../media/image30.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8.png"/><Relationship Id="rId13" Type="http://schemas.openxmlformats.org/officeDocument/2006/relationships/image" Target="../media/image6.png"/><Relationship Id="rId12" Type="http://schemas.openxmlformats.org/officeDocument/2006/relationships/image" Target="../media/image24.png"/><Relationship Id="rId1" Type="http://schemas.openxmlformats.org/officeDocument/2006/relationships/slideMaster" Target="../slideMasters/slideMaster1.xml"/><Relationship Id="rId2" Type="http://schemas.openxmlformats.org/officeDocument/2006/relationships/image" Target="../media/image30.png"/><Relationship Id="rId3" Type="http://schemas.openxmlformats.org/officeDocument/2006/relationships/image" Target="../media/image23.png"/><Relationship Id="rId4" Type="http://schemas.openxmlformats.org/officeDocument/2006/relationships/image" Target="../media/image5.png"/><Relationship Id="rId9"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13.jpg"/><Relationship Id="rId7" Type="http://schemas.openxmlformats.org/officeDocument/2006/relationships/image" Target="../media/image7.png"/><Relationship Id="rId8"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8.png"/><Relationship Id="rId13" Type="http://schemas.openxmlformats.org/officeDocument/2006/relationships/image" Target="../media/image6.png"/><Relationship Id="rId12" Type="http://schemas.openxmlformats.org/officeDocument/2006/relationships/image" Target="../media/image24.png"/><Relationship Id="rId1" Type="http://schemas.openxmlformats.org/officeDocument/2006/relationships/slideMaster" Target="../slideMasters/slideMaster2.xml"/><Relationship Id="rId2" Type="http://schemas.openxmlformats.org/officeDocument/2006/relationships/image" Target="../media/image30.png"/><Relationship Id="rId3" Type="http://schemas.openxmlformats.org/officeDocument/2006/relationships/image" Target="../media/image23.png"/><Relationship Id="rId4" Type="http://schemas.openxmlformats.org/officeDocument/2006/relationships/image" Target="../media/image5.png"/><Relationship Id="rId9"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13.jpg"/><Relationship Id="rId7" Type="http://schemas.openxmlformats.org/officeDocument/2006/relationships/image" Target="../media/image7.png"/><Relationship Id="rId8" Type="http://schemas.openxmlformats.org/officeDocument/2006/relationships/image" Target="../media/image14.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8.png"/><Relationship Id="rId13" Type="http://schemas.openxmlformats.org/officeDocument/2006/relationships/image" Target="../media/image6.png"/><Relationship Id="rId12" Type="http://schemas.openxmlformats.org/officeDocument/2006/relationships/image" Target="../media/image24.png"/><Relationship Id="rId1" Type="http://schemas.openxmlformats.org/officeDocument/2006/relationships/slideMaster" Target="../slideMasters/slideMaster3.xml"/><Relationship Id="rId2" Type="http://schemas.openxmlformats.org/officeDocument/2006/relationships/image" Target="../media/image30.png"/><Relationship Id="rId3" Type="http://schemas.openxmlformats.org/officeDocument/2006/relationships/image" Target="../media/image23.png"/><Relationship Id="rId4" Type="http://schemas.openxmlformats.org/officeDocument/2006/relationships/image" Target="../media/image5.png"/><Relationship Id="rId9"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13.jpg"/><Relationship Id="rId7" Type="http://schemas.openxmlformats.org/officeDocument/2006/relationships/image" Target="../media/image7.png"/><Relationship Id="rId8"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57" name="Shape 57"/>
        <p:cNvGrpSpPr/>
        <p:nvPr/>
      </p:nvGrpSpPr>
      <p:grpSpPr>
        <a:xfrm>
          <a:off x="0" y="0"/>
          <a:ext cx="0" cy="0"/>
          <a:chOff x="0" y="0"/>
          <a:chExt cx="0" cy="0"/>
        </a:xfrm>
      </p:grpSpPr>
      <p:sp>
        <p:nvSpPr>
          <p:cNvPr id="58" name="Google Shape;58;g354cee9ef4c_1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59" name="Google Shape;59;g354cee9ef4c_1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2" name="Google Shape;62;g354cee9ef4c_1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7" name="Shape 77"/>
        <p:cNvGrpSpPr/>
        <p:nvPr/>
      </p:nvGrpSpPr>
      <p:grpSpPr>
        <a:xfrm>
          <a:off x="0" y="0"/>
          <a:ext cx="0" cy="0"/>
          <a:chOff x="0" y="0"/>
          <a:chExt cx="0" cy="0"/>
        </a:xfrm>
      </p:grpSpPr>
      <p:sp>
        <p:nvSpPr>
          <p:cNvPr id="78" name="Google Shape;78;g35773c2373d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9" name="Google Shape;79;g35773c2373d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2" name="Google Shape;82;g35773c2373d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94" name="Shape 94"/>
        <p:cNvGrpSpPr/>
        <p:nvPr/>
      </p:nvGrpSpPr>
      <p:grpSpPr>
        <a:xfrm>
          <a:off x="0" y="0"/>
          <a:ext cx="0" cy="0"/>
          <a:chOff x="0" y="0"/>
          <a:chExt cx="0" cy="0"/>
        </a:xfrm>
      </p:grpSpPr>
      <p:sp>
        <p:nvSpPr>
          <p:cNvPr id="95" name="Google Shape;95;g35773c2373d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g35773c2373d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4"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76" name="Google Shape;76;g35773c2373d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6" Type="http://schemas.openxmlformats.org/officeDocument/2006/relationships/image" Target="../media/image3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kahoot.com/" TargetMode="External"/><Relationship Id="rId4" Type="http://schemas.openxmlformats.org/officeDocument/2006/relationships/hyperlink" Target="https://www.socrative.com/" TargetMode="External"/><Relationship Id="rId5" Type="http://schemas.openxmlformats.org/officeDocument/2006/relationships/hyperlink" Target="https://www.mentimeter.com/" TargetMode="External"/><Relationship Id="rId6" Type="http://schemas.openxmlformats.org/officeDocument/2006/relationships/hyperlink" Target="https://audit.altii.online/" TargetMode="External"/><Relationship Id="rId7" Type="http://schemas.openxmlformats.org/officeDocument/2006/relationships/image" Target="../media/image3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audit.altii.online" TargetMode="External"/><Relationship Id="rId4" Type="http://schemas.openxmlformats.org/officeDocument/2006/relationships/hyperlink" Target="http://audit.altii.online/s/" TargetMode="External"/><Relationship Id="rId5"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3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ospi.k12.wa.us/sites/default/files/2023-10/marzano_teacher_evaluation_mode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24.png"/><Relationship Id="rId10" Type="http://schemas.openxmlformats.org/officeDocument/2006/relationships/image" Target="../media/image27.png"/><Relationship Id="rId13" Type="http://schemas.openxmlformats.org/officeDocument/2006/relationships/hyperlink" Target="https://tinker-project.eu/elearning/" TargetMode="External"/><Relationship Id="rId12"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8.png"/><Relationship Id="rId15" Type="http://schemas.openxmlformats.org/officeDocument/2006/relationships/hyperlink" Target="https://creativecommons.org/licenses/by-nc-nd/4.0/" TargetMode="External"/><Relationship Id="rId14" Type="http://schemas.openxmlformats.org/officeDocument/2006/relationships/image" Target="../media/image36.png"/><Relationship Id="rId5" Type="http://schemas.openxmlformats.org/officeDocument/2006/relationships/image" Target="../media/image13.jpg"/><Relationship Id="rId6" Type="http://schemas.openxmlformats.org/officeDocument/2006/relationships/image" Target="../media/image7.png"/><Relationship Id="rId7" Type="http://schemas.openxmlformats.org/officeDocument/2006/relationships/image" Target="../media/image14.png"/><Relationship Id="rId8"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s://workspace.google.com/products/forms/"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 Id="rId5" Type="http://schemas.openxmlformats.org/officeDocument/2006/relationships/hyperlink" Target="https://moodle.org/" TargetMode="External"/><Relationship Id="rId6" Type="http://schemas.openxmlformats.org/officeDocument/2006/relationships/hyperlink" Target="https://kahoot.com/" TargetMode="External"/><Relationship Id="rId7" Type="http://schemas.openxmlformats.org/officeDocument/2006/relationships/hyperlink" Target="https://www.mentimeter.com/" TargetMode="External"/><Relationship Id="rId8" Type="http://schemas.openxmlformats.org/officeDocument/2006/relationships/hyperlink" Target="https://audit.altii.onlin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102" name="Google Shape;10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5dc87e41b_0_1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Collega-leraren kunnen een klas observeren met behulp van een gestructureerde rubric/checklist</a:t>
            </a:r>
            <a:endParaRPr/>
          </a:p>
          <a:p>
            <a:pPr indent="-342900" lvl="0" marL="571500" rtl="0" algn="l">
              <a:lnSpc>
                <a:spcPct val="90000"/>
              </a:lnSpc>
              <a:spcBef>
                <a:spcPts val="1000"/>
              </a:spcBef>
              <a:spcAft>
                <a:spcPts val="0"/>
              </a:spcAft>
              <a:buClr>
                <a:srgbClr val="000000"/>
              </a:buClr>
              <a:buSzPts val="2200"/>
              <a:buChar char="•"/>
            </a:pPr>
            <a:r>
              <a:rPr lang="en-US"/>
              <a:t>Alternatief: </a:t>
            </a:r>
            <a:r>
              <a:rPr b="1" lang="en-US"/>
              <a:t>gestandaardiseerde observatieprotocollen voor klaslokalen</a:t>
            </a:r>
            <a:endParaRPr b="1"/>
          </a:p>
          <a:p>
            <a:pPr indent="-368300" lvl="1" marL="914400" rtl="0" algn="l">
              <a:lnSpc>
                <a:spcPct val="90000"/>
              </a:lnSpc>
              <a:spcBef>
                <a:spcPts val="500"/>
              </a:spcBef>
              <a:spcAft>
                <a:spcPts val="0"/>
              </a:spcAft>
              <a:buSzPts val="1800"/>
              <a:buChar char="•"/>
            </a:pPr>
            <a:r>
              <a:rPr lang="en-US" sz="1800"/>
              <a:t>Waarnemers bekijken en evalueren de les van een leerkracht (live of via een opname)</a:t>
            </a:r>
            <a:endParaRPr sz="1800"/>
          </a:p>
          <a:p>
            <a:pPr indent="-368300" lvl="1" marL="914400" rtl="0" algn="l">
              <a:lnSpc>
                <a:spcPct val="90000"/>
              </a:lnSpc>
              <a:spcBef>
                <a:spcPts val="500"/>
              </a:spcBef>
              <a:spcAft>
                <a:spcPts val="0"/>
              </a:spcAft>
              <a:buSzPts val="1800"/>
              <a:buChar char="•"/>
            </a:pPr>
            <a:r>
              <a:rPr lang="en-US" sz="1800"/>
              <a:t>Resultaten worden gebruikt om gestructureerde feedback te geven</a:t>
            </a:r>
            <a:br>
              <a:rPr lang="en-US" sz="1800"/>
            </a:br>
            <a:endParaRPr sz="1800"/>
          </a:p>
          <a:p>
            <a:pPr indent="-368300" lvl="1" marL="914400" rtl="0" algn="l">
              <a:lnSpc>
                <a:spcPct val="90000"/>
              </a:lnSpc>
              <a:spcBef>
                <a:spcPts val="500"/>
              </a:spcBef>
              <a:spcAft>
                <a:spcPts val="0"/>
              </a:spcAft>
              <a:buSzPts val="1800"/>
              <a:buChar char="•"/>
            </a:pPr>
            <a:r>
              <a:rPr lang="en-US" u="sng">
                <a:solidFill>
                  <a:schemeClr val="hlink"/>
                </a:solidFill>
                <a:hlinkClick r:id="rId3"/>
              </a:rPr>
              <a:t>Danielson raamwerk</a:t>
            </a:r>
            <a:endParaRPr/>
          </a:p>
          <a:p>
            <a:pPr indent="-368300" lvl="2" marL="1371600" rtl="0" algn="l">
              <a:lnSpc>
                <a:spcPct val="90000"/>
              </a:lnSpc>
              <a:spcBef>
                <a:spcPts val="500"/>
              </a:spcBef>
              <a:spcAft>
                <a:spcPts val="0"/>
              </a:spcAft>
              <a:buSzPts val="1440"/>
              <a:buChar char="•"/>
            </a:pPr>
            <a:r>
              <a:rPr lang="en-US"/>
              <a:t>Vier domeinen: Planning en voorbereiding, Klasomgeving, Instructie, Professionele verantwoordelijkheden, elk met specifieke onderdelen en prestatieniveaus (onvoldoende, basis, vaardig, uitmuntend)</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4"/>
              </a:rPr>
              <a:t>CLASS (Classroom Assessment Scoring System)</a:t>
            </a:r>
            <a:endParaRPr/>
          </a:p>
          <a:p>
            <a:pPr indent="-368300" lvl="2" marL="1371600" rtl="0" algn="l">
              <a:lnSpc>
                <a:spcPct val="90000"/>
              </a:lnSpc>
              <a:spcBef>
                <a:spcPts val="500"/>
              </a:spcBef>
              <a:spcAft>
                <a:spcPts val="0"/>
              </a:spcAft>
              <a:buSzPts val="1440"/>
              <a:buChar char="•"/>
            </a:pPr>
            <a:r>
              <a:rPr lang="en-US"/>
              <a:t>Drie hoofddomeinen, elk met gedetailleerde criteria:</a:t>
            </a:r>
            <a:br>
              <a:rPr lang="en-US"/>
            </a:br>
            <a:r>
              <a:rPr lang="en-US"/>
              <a:t>emotionele ondersteuning, klasorganisatie, instructieondersteuning</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5"/>
              </a:rPr>
              <a:t>Marzano Leraren Evaluatie Model</a:t>
            </a:r>
            <a:endParaRPr/>
          </a:p>
          <a:p>
            <a:pPr indent="-368300" lvl="2" marL="1371600" rtl="0" algn="l">
              <a:lnSpc>
                <a:spcPct val="90000"/>
              </a:lnSpc>
              <a:spcBef>
                <a:spcPts val="500"/>
              </a:spcBef>
              <a:spcAft>
                <a:spcPts val="0"/>
              </a:spcAft>
              <a:buSzPts val="1440"/>
              <a:buChar char="•"/>
            </a:pPr>
            <a:r>
              <a:rPr lang="en-US"/>
              <a:t>Een gedetailleerde rubric gebaseerd op vier domeinen:</a:t>
            </a:r>
            <a:br>
              <a:rPr lang="en-US"/>
            </a:br>
            <a:r>
              <a:rPr lang="en-US"/>
              <a:t>Klasstrategieën en gedrag, plannen en voorbereiden,</a:t>
            </a:r>
            <a:br>
              <a:rPr lang="en-US"/>
            </a:br>
            <a:r>
              <a:rPr lang="en-US"/>
              <a:t>reflecteren op lesgeven, collegialiteit en professionalisme.</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66" name="Google Shape;166;g345dc87e41b_0_1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Protocollen voor klasobservatie</a:t>
            </a:r>
            <a:endParaRPr/>
          </a:p>
        </p:txBody>
      </p:sp>
      <p:pic>
        <p:nvPicPr>
          <p:cNvPr id="167" name="Google Shape;167;g345dc87e41b_0_17" title="15680.jpg"/>
          <p:cNvPicPr preferRelativeResize="0"/>
          <p:nvPr/>
        </p:nvPicPr>
        <p:blipFill rotWithShape="1">
          <a:blip r:embed="rId6">
            <a:alphaModFix/>
          </a:blip>
          <a:srcRect b="0" l="0" r="0" t="0"/>
          <a:stretch/>
        </p:blipFill>
        <p:spPr>
          <a:xfrm>
            <a:off x="9837500" y="4354850"/>
            <a:ext cx="2204974" cy="2204974"/>
          </a:xfrm>
          <a:prstGeom prst="rect">
            <a:avLst/>
          </a:prstGeom>
          <a:noFill/>
          <a:ln>
            <a:noFill/>
          </a:ln>
        </p:spPr>
      </p:pic>
      <p:sp>
        <p:nvSpPr>
          <p:cNvPr id="168" name="Google Shape;168;g345dc87e41b_0_17"/>
          <p:cNvSpPr txBox="1"/>
          <p:nvPr/>
        </p:nvSpPr>
        <p:spPr>
          <a:xfrm>
            <a:off x="10051866"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5dc87e41b_0_39"/>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Meetbare informatie over hoe goed leerlingen</a:t>
            </a:r>
            <a:endParaRPr/>
          </a:p>
          <a:p>
            <a:pPr indent="-368300" lvl="1" marL="914400" rtl="0" algn="l">
              <a:lnSpc>
                <a:spcPct val="90000"/>
              </a:lnSpc>
              <a:spcBef>
                <a:spcPts val="500"/>
              </a:spcBef>
              <a:spcAft>
                <a:spcPts val="0"/>
              </a:spcAft>
              <a:buClr>
                <a:srgbClr val="000000"/>
              </a:buClr>
              <a:buSzPts val="1800"/>
              <a:buChar char="•"/>
            </a:pPr>
            <a:r>
              <a:rPr b="1" lang="en-US"/>
              <a:t>leren</a:t>
            </a:r>
            <a:endParaRPr b="1"/>
          </a:p>
          <a:p>
            <a:pPr indent="-368300" lvl="1" marL="914400" rtl="0" algn="l">
              <a:lnSpc>
                <a:spcPct val="90000"/>
              </a:lnSpc>
              <a:spcBef>
                <a:spcPts val="500"/>
              </a:spcBef>
              <a:spcAft>
                <a:spcPts val="0"/>
              </a:spcAft>
              <a:buClr>
                <a:srgbClr val="000000"/>
              </a:buClr>
              <a:buSzPts val="1800"/>
              <a:buChar char="•"/>
            </a:pPr>
            <a:r>
              <a:rPr b="1" lang="en-US"/>
              <a:t>vooruitgang boeken </a:t>
            </a:r>
            <a:r>
              <a:rPr lang="en-US"/>
              <a:t>en</a:t>
            </a:r>
            <a:endParaRPr/>
          </a:p>
          <a:p>
            <a:pPr indent="-368300" lvl="1" marL="914400" rtl="0" algn="l">
              <a:lnSpc>
                <a:spcPct val="90000"/>
              </a:lnSpc>
              <a:spcBef>
                <a:spcPts val="500"/>
              </a:spcBef>
              <a:spcAft>
                <a:spcPts val="0"/>
              </a:spcAft>
              <a:buClr>
                <a:srgbClr val="000000"/>
              </a:buClr>
              <a:buSzPts val="1800"/>
              <a:buChar char="•"/>
            </a:pPr>
            <a:r>
              <a:rPr b="1" lang="en-US"/>
              <a:t>onderwijsdoelen/leerresultaten halen</a:t>
            </a:r>
            <a:br>
              <a:rPr b="1" lang="en-US"/>
            </a:br>
            <a:endParaRPr b="1"/>
          </a:p>
          <a:p>
            <a:pPr indent="-342900" lvl="0" marL="571500" rtl="0" algn="l">
              <a:lnSpc>
                <a:spcPct val="90000"/>
              </a:lnSpc>
              <a:spcBef>
                <a:spcPts val="1000"/>
              </a:spcBef>
              <a:spcAft>
                <a:spcPts val="0"/>
              </a:spcAft>
              <a:buClr>
                <a:srgbClr val="000000"/>
              </a:buClr>
              <a:buSzPts val="2200"/>
              <a:buChar char="•"/>
            </a:pPr>
            <a:r>
              <a:rPr lang="en-US"/>
              <a:t>Deze kunnen omvatten:</a:t>
            </a:r>
            <a:endParaRPr/>
          </a:p>
          <a:p>
            <a:pPr indent="-368300" lvl="1" marL="914400" rtl="0" algn="l">
              <a:lnSpc>
                <a:spcPct val="90000"/>
              </a:lnSpc>
              <a:spcBef>
                <a:spcPts val="500"/>
              </a:spcBef>
              <a:spcAft>
                <a:spcPts val="0"/>
              </a:spcAft>
              <a:buClr>
                <a:srgbClr val="000000"/>
              </a:buClr>
              <a:buSzPts val="1800"/>
              <a:buChar char="•"/>
            </a:pPr>
            <a:r>
              <a:rPr b="1" lang="en-US"/>
              <a:t>beoordelingsresultaten</a:t>
            </a:r>
            <a:endParaRPr b="1"/>
          </a:p>
          <a:p>
            <a:pPr indent="-368300" lvl="2" marL="1371600" rtl="0" algn="l">
              <a:lnSpc>
                <a:spcPct val="90000"/>
              </a:lnSpc>
              <a:spcBef>
                <a:spcPts val="500"/>
              </a:spcBef>
              <a:spcAft>
                <a:spcPts val="0"/>
              </a:spcAft>
              <a:buClr>
                <a:srgbClr val="000000"/>
              </a:buClr>
              <a:buSzPts val="1440"/>
              <a:buChar char="•"/>
            </a:pPr>
            <a:r>
              <a:rPr lang="en-US"/>
              <a:t>formatieve beoordelingen (quizzen, huiswerk)</a:t>
            </a:r>
            <a:endParaRPr/>
          </a:p>
          <a:p>
            <a:pPr indent="-368300" lvl="2" marL="1371600" rtl="0" algn="l">
              <a:lnSpc>
                <a:spcPct val="90000"/>
              </a:lnSpc>
              <a:spcBef>
                <a:spcPts val="500"/>
              </a:spcBef>
              <a:spcAft>
                <a:spcPts val="0"/>
              </a:spcAft>
              <a:buClr>
                <a:srgbClr val="000000"/>
              </a:buClr>
              <a:buSzPts val="1440"/>
              <a:buChar char="•"/>
            </a:pPr>
            <a:r>
              <a:rPr lang="en-US"/>
              <a:t>summatieve beoordelingen (toetsen, eindexamens)</a:t>
            </a:r>
            <a:endParaRPr/>
          </a:p>
          <a:p>
            <a:pPr indent="-368300" lvl="1" marL="914400" rtl="0" algn="l">
              <a:lnSpc>
                <a:spcPct val="90000"/>
              </a:lnSpc>
              <a:spcBef>
                <a:spcPts val="500"/>
              </a:spcBef>
              <a:spcAft>
                <a:spcPts val="0"/>
              </a:spcAft>
              <a:buClr>
                <a:srgbClr val="000000"/>
              </a:buClr>
              <a:buSzPts val="1800"/>
              <a:buChar char="•"/>
            </a:pPr>
            <a:r>
              <a:rPr b="1" lang="en-US"/>
              <a:t>gedrags- en betrokkenheidsmetingen</a:t>
            </a:r>
            <a:br>
              <a:rPr b="1" lang="en-US"/>
            </a:br>
            <a:r>
              <a:rPr lang="en-US"/>
              <a:t>bijvoorbeeld in een leerbeheersysteem zoals Moodle</a:t>
            </a:r>
            <a:endParaRPr/>
          </a:p>
          <a:p>
            <a:pPr indent="-368300" lvl="2" marL="1371600" rtl="0" algn="l">
              <a:lnSpc>
                <a:spcPct val="90000"/>
              </a:lnSpc>
              <a:spcBef>
                <a:spcPts val="500"/>
              </a:spcBef>
              <a:spcAft>
                <a:spcPts val="0"/>
              </a:spcAft>
              <a:buClr>
                <a:srgbClr val="000000"/>
              </a:buClr>
              <a:buSzPts val="1440"/>
              <a:buChar char="•"/>
            </a:pPr>
            <a:r>
              <a:rPr lang="en-US"/>
              <a:t>deelnamepercentages</a:t>
            </a:r>
            <a:endParaRPr/>
          </a:p>
          <a:p>
            <a:pPr indent="-368300" lvl="2" marL="1371600" rtl="0" algn="l">
              <a:lnSpc>
                <a:spcPct val="90000"/>
              </a:lnSpc>
              <a:spcBef>
                <a:spcPts val="500"/>
              </a:spcBef>
              <a:spcAft>
                <a:spcPts val="0"/>
              </a:spcAft>
              <a:buClr>
                <a:srgbClr val="000000"/>
              </a:buClr>
              <a:buSzPts val="1440"/>
              <a:buChar char="•"/>
            </a:pPr>
            <a:r>
              <a:rPr lang="en-US"/>
              <a:t>aanwezigheid</a:t>
            </a:r>
            <a:endParaRPr/>
          </a:p>
          <a:p>
            <a:pPr indent="-368300" lvl="2" marL="1371600" rtl="0" algn="l">
              <a:lnSpc>
                <a:spcPct val="90000"/>
              </a:lnSpc>
              <a:spcBef>
                <a:spcPts val="500"/>
              </a:spcBef>
              <a:spcAft>
                <a:spcPts val="0"/>
              </a:spcAft>
              <a:buClr>
                <a:srgbClr val="000000"/>
              </a:buClr>
              <a:buSzPts val="1440"/>
              <a:buChar char="•"/>
            </a:pPr>
            <a:r>
              <a:rPr lang="en-US"/>
              <a:t>voltooiing van taken</a:t>
            </a:r>
            <a:endParaRPr/>
          </a:p>
          <a:p>
            <a:pPr indent="-368300" lvl="2" marL="1371600" rtl="0" algn="l">
              <a:lnSpc>
                <a:spcPct val="90000"/>
              </a:lnSpc>
              <a:spcBef>
                <a:spcPts val="500"/>
              </a:spcBef>
              <a:spcAft>
                <a:spcPts val="0"/>
              </a:spcAft>
              <a:buClr>
                <a:srgbClr val="000000"/>
              </a:buClr>
              <a:buSzPts val="1440"/>
              <a:buChar char="•"/>
            </a:pPr>
            <a:r>
              <a:rPr lang="en-US"/>
              <a:t>time-on-task in digitale platforms</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75" name="Google Shape;175;g345dc87e41b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Prestatiegegevens van studenten</a:t>
            </a:r>
            <a:endParaRPr/>
          </a:p>
        </p:txBody>
      </p:sp>
      <p:pic>
        <p:nvPicPr>
          <p:cNvPr descr="Moodle LMS Review | PCMag" id="176" name="Google Shape;176;g345dc87e41b_0_39"/>
          <p:cNvPicPr preferRelativeResize="0"/>
          <p:nvPr/>
        </p:nvPicPr>
        <p:blipFill rotWithShape="1">
          <a:blip r:embed="rId3">
            <a:alphaModFix/>
          </a:blip>
          <a:srcRect b="0" l="0" r="0" t="0"/>
          <a:stretch/>
        </p:blipFill>
        <p:spPr>
          <a:xfrm>
            <a:off x="7659475" y="4286250"/>
            <a:ext cx="3958351" cy="222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47a9509dc2_0_6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Eenvoudige en gemakkelijke manier om gegevens over de prestaties/opinie van leerlingen te verzamelen</a:t>
            </a:r>
            <a:endParaRPr/>
          </a:p>
          <a:p>
            <a:pPr indent="-342900" lvl="0" marL="571500" rtl="0" algn="l">
              <a:lnSpc>
                <a:spcPct val="90000"/>
              </a:lnSpc>
              <a:spcBef>
                <a:spcPts val="1000"/>
              </a:spcBef>
              <a:spcAft>
                <a:spcPts val="0"/>
              </a:spcAft>
              <a:buClr>
                <a:srgbClr val="000000"/>
              </a:buClr>
              <a:buSzPts val="2200"/>
              <a:buChar char="•"/>
            </a:pPr>
            <a:r>
              <a:rPr lang="en-US"/>
              <a:t>Laat leerlingen </a:t>
            </a:r>
            <a:r>
              <a:rPr b="1" lang="en-US"/>
              <a:t>in realtime reageren op vragen of aanwijzingen</a:t>
            </a:r>
            <a:endParaRPr b="1"/>
          </a:p>
          <a:p>
            <a:pPr indent="-368300" lvl="1" marL="914400" rtl="0" algn="l">
              <a:lnSpc>
                <a:spcPct val="90000"/>
              </a:lnSpc>
              <a:spcBef>
                <a:spcPts val="500"/>
              </a:spcBef>
              <a:spcAft>
                <a:spcPts val="0"/>
              </a:spcAft>
              <a:buClr>
                <a:srgbClr val="000000"/>
              </a:buClr>
              <a:buSzPts val="1800"/>
              <a:buChar char="•"/>
            </a:pPr>
            <a:r>
              <a:rPr lang="en-US"/>
              <a:t>met behulp van apparaten zoals smartphones, tablets of computers</a:t>
            </a:r>
            <a:endParaRPr/>
          </a:p>
          <a:p>
            <a:pPr indent="-342900" lvl="0" marL="571500" rtl="0" algn="l">
              <a:lnSpc>
                <a:spcPct val="90000"/>
              </a:lnSpc>
              <a:spcBef>
                <a:spcPts val="1000"/>
              </a:spcBef>
              <a:spcAft>
                <a:spcPts val="0"/>
              </a:spcAft>
              <a:buSzPts val="2200"/>
              <a:buChar char="•"/>
            </a:pPr>
            <a:r>
              <a:rPr lang="en-US">
                <a:solidFill>
                  <a:srgbClr val="000000"/>
                </a:solidFill>
              </a:rPr>
              <a:t>Populair:</a:t>
            </a:r>
            <a:endParaRPr>
              <a:solidFill>
                <a:srgbClr val="000000"/>
              </a:solidFill>
            </a:endParaRPr>
          </a:p>
          <a:p>
            <a:pPr indent="-368300" lvl="1" marL="914400" rtl="0" algn="l">
              <a:lnSpc>
                <a:spcPct val="90000"/>
              </a:lnSpc>
              <a:spcBef>
                <a:spcPts val="500"/>
              </a:spcBef>
              <a:spcAft>
                <a:spcPts val="0"/>
              </a:spcAft>
              <a:buSzPts val="1800"/>
              <a:buChar char="•"/>
            </a:pPr>
            <a:r>
              <a:rPr lang="en-US">
                <a:solidFill>
                  <a:srgbClr val="000000"/>
                </a:solidFill>
              </a:rPr>
              <a:t>vragen van tevoren voorbereiden: </a:t>
            </a:r>
            <a:r>
              <a:rPr lang="en-US" u="sng">
                <a:solidFill>
                  <a:schemeClr val="accent1"/>
                </a:solidFill>
                <a:hlinkClick r:id="rId3">
                  <a:extLst>
                    <a:ext uri="{A12FA001-AC4F-418D-AE19-62706E023703}">
                      <ahyp:hlinkCl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val="tx"/>
                    </a:ext>
                  </a:extLst>
                </a:hlinkClick>
              </a:rPr>
              <a:t>Mentimeter</a:t>
            </a:r>
            <a:endParaRPr/>
          </a:p>
          <a:p>
            <a:pPr indent="-368300" lvl="1" marL="914400" rtl="0" algn="l">
              <a:lnSpc>
                <a:spcPct val="90000"/>
              </a:lnSpc>
              <a:spcBef>
                <a:spcPts val="500"/>
              </a:spcBef>
              <a:spcAft>
                <a:spcPts val="0"/>
              </a:spcAft>
              <a:buSzPts val="1800"/>
              <a:buChar char="•"/>
            </a:pPr>
            <a:r>
              <a:rPr i="1" lang="en-US">
                <a:solidFill>
                  <a:srgbClr val="000000"/>
                </a:solidFill>
              </a:rPr>
              <a:t>ad hoc </a:t>
            </a:r>
            <a:r>
              <a:rPr lang="en-US">
                <a:solidFill>
                  <a:srgbClr val="000000"/>
                </a:solidFill>
              </a:rPr>
              <a:t>vragen of vragen in je diavoorstelling: </a:t>
            </a:r>
            <a:r>
              <a:rPr lang="en-US" u="sng">
                <a:solidFill>
                  <a:schemeClr val="accent1"/>
                </a:solidFill>
                <a:hlinkClick r:id="rId6">
                  <a:extLst>
                    <a:ext uri="{A12FA001-AC4F-418D-AE19-62706E023703}">
                      <ahyp:hlinkClr val="tx"/>
                    </a:ext>
                  </a:extLst>
                </a:hlinkClick>
              </a:rPr>
              <a:t>AudIT</a:t>
            </a:r>
            <a:endParaRPr b="1"/>
          </a:p>
          <a:p>
            <a:pPr indent="-342900" lvl="0" marL="571500" rtl="0" algn="l">
              <a:lnSpc>
                <a:spcPct val="90000"/>
              </a:lnSpc>
              <a:spcBef>
                <a:spcPts val="1000"/>
              </a:spcBef>
              <a:spcAft>
                <a:spcPts val="0"/>
              </a:spcAft>
              <a:buSzPts val="2200"/>
              <a:buChar char="•"/>
            </a:pPr>
            <a:r>
              <a:rPr lang="en-US"/>
              <a:t>Bevordert:</a:t>
            </a:r>
            <a:endParaRPr/>
          </a:p>
          <a:p>
            <a:pPr indent="-368300" lvl="1" marL="914400" rtl="0" algn="l">
              <a:lnSpc>
                <a:spcPct val="90000"/>
              </a:lnSpc>
              <a:spcBef>
                <a:spcPts val="500"/>
              </a:spcBef>
              <a:spcAft>
                <a:spcPts val="0"/>
              </a:spcAft>
              <a:buSzPts val="1800"/>
              <a:buChar char="•"/>
            </a:pPr>
            <a:r>
              <a:rPr b="1" lang="en-US"/>
              <a:t>Directe feedback </a:t>
            </a:r>
            <a:r>
              <a:rPr lang="en-US"/>
              <a:t>over </a:t>
            </a:r>
            <a:r>
              <a:rPr b="1" lang="en-US"/>
              <a:t>begrip </a:t>
            </a:r>
            <a:r>
              <a:rPr lang="en-US"/>
              <a:t>en </a:t>
            </a:r>
            <a:r>
              <a:rPr b="1" lang="en-US"/>
              <a:t>meningen </a:t>
            </a:r>
            <a:r>
              <a:rPr lang="en-US"/>
              <a:t>van studenten</a:t>
            </a:r>
            <a:endParaRPr b="1"/>
          </a:p>
          <a:p>
            <a:pPr indent="-368300" lvl="1" marL="914400" rtl="0" algn="l">
              <a:lnSpc>
                <a:spcPct val="90000"/>
              </a:lnSpc>
              <a:spcBef>
                <a:spcPts val="500"/>
              </a:spcBef>
              <a:spcAft>
                <a:spcPts val="0"/>
              </a:spcAft>
              <a:buSzPts val="1800"/>
              <a:buChar char="•"/>
            </a:pPr>
            <a:r>
              <a:rPr lang="en-US"/>
              <a:t>Verhoogt </a:t>
            </a:r>
            <a:r>
              <a:rPr b="1" lang="en-US"/>
              <a:t>de deelname </a:t>
            </a:r>
            <a:r>
              <a:rPr lang="en-US"/>
              <a:t>van studenten</a:t>
            </a:r>
            <a:endParaRPr b="1"/>
          </a:p>
          <a:p>
            <a:pPr indent="-368300" lvl="1" marL="914400" rtl="0" algn="l">
              <a:lnSpc>
                <a:spcPct val="90000"/>
              </a:lnSpc>
              <a:spcBef>
                <a:spcPts val="500"/>
              </a:spcBef>
              <a:spcAft>
                <a:spcPts val="0"/>
              </a:spcAft>
              <a:buSzPts val="1800"/>
              <a:buChar char="•"/>
            </a:pPr>
            <a:r>
              <a:rPr lang="en-US"/>
              <a:t>Stimuleert </a:t>
            </a:r>
            <a:r>
              <a:rPr b="1" lang="en-US"/>
              <a:t>reflectie </a:t>
            </a:r>
            <a:r>
              <a:rPr lang="en-US"/>
              <a:t>en </a:t>
            </a:r>
            <a:r>
              <a:rPr b="1" lang="en-US"/>
              <a:t>metacognitie</a:t>
            </a:r>
            <a:endParaRPr b="1"/>
          </a:p>
          <a:p>
            <a:pPr indent="-368300" lvl="1" marL="914400" rtl="0" algn="l">
              <a:lnSpc>
                <a:spcPct val="90000"/>
              </a:lnSpc>
              <a:spcBef>
                <a:spcPts val="500"/>
              </a:spcBef>
              <a:spcAft>
                <a:spcPts val="0"/>
              </a:spcAft>
              <a:buSzPts val="1800"/>
              <a:buChar char="•"/>
            </a:pPr>
            <a:r>
              <a:rPr lang="en-US"/>
              <a:t>Voegt </a:t>
            </a:r>
            <a:r>
              <a:rPr b="1" lang="en-US"/>
              <a:t>interactiviteit </a:t>
            </a:r>
            <a:r>
              <a:rPr lang="en-US"/>
              <a:t>toe aan lessen</a:t>
            </a:r>
            <a:endParaRPr/>
          </a:p>
        </p:txBody>
      </p:sp>
      <p:sp>
        <p:nvSpPr>
          <p:cNvPr id="183" name="Google Shape;183;g347a9509dc2_0_6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Publieksreactiesystemen</a:t>
            </a:r>
            <a:endParaRPr/>
          </a:p>
        </p:txBody>
      </p:sp>
      <p:pic>
        <p:nvPicPr>
          <p:cNvPr id="184" name="Google Shape;184;g347a9509dc2_0_61"/>
          <p:cNvPicPr preferRelativeResize="0"/>
          <p:nvPr/>
        </p:nvPicPr>
        <p:blipFill rotWithShape="1">
          <a:blip r:embed="rId7">
            <a:alphaModFix/>
          </a:blip>
          <a:srcRect b="0" l="0" r="0" t="0"/>
          <a:stretch/>
        </p:blipFill>
        <p:spPr>
          <a:xfrm>
            <a:off x="8135900" y="2815800"/>
            <a:ext cx="3541500" cy="3541500"/>
          </a:xfrm>
          <a:prstGeom prst="flowChartAlternateProcess">
            <a:avLst/>
          </a:prstGeom>
          <a:noFill/>
          <a:ln>
            <a:noFill/>
          </a:ln>
        </p:spPr>
      </p:pic>
      <p:sp>
        <p:nvSpPr>
          <p:cNvPr id="185" name="Google Shape;185;g347a9509dc2_0_61"/>
          <p:cNvSpPr txBox="1"/>
          <p:nvPr/>
        </p:nvSpPr>
        <p:spPr>
          <a:xfrm>
            <a:off x="9116903" y="63572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7a9509dc2_0_9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solidFill>
                  <a:srgbClr val="000000"/>
                </a:solidFill>
              </a:rPr>
              <a:t>Kies </a:t>
            </a:r>
            <a:r>
              <a:rPr i="1" lang="en-US">
                <a:solidFill>
                  <a:srgbClr val="000000"/>
                </a:solidFill>
              </a:rPr>
              <a:t>Teacher </a:t>
            </a:r>
            <a:r>
              <a:rPr lang="en-US">
                <a:solidFill>
                  <a:srgbClr val="000000"/>
                </a:solidFill>
              </a:rPr>
              <a:t>en open een </a:t>
            </a:r>
            <a:r>
              <a:rPr i="1" lang="en-US">
                <a:solidFill>
                  <a:srgbClr val="000000"/>
                </a:solidFill>
              </a:rPr>
              <a:t>nieuwe ruimte </a:t>
            </a:r>
            <a:r>
              <a:rPr lang="en-US">
                <a:solidFill>
                  <a:srgbClr val="000000"/>
                </a:solidFill>
              </a:rPr>
              <a:t>op </a:t>
            </a:r>
            <a:r>
              <a:rPr lang="en-US" u="sng">
                <a:solidFill>
                  <a:schemeClr val="hlink"/>
                </a:solidFill>
                <a:hlinkClick r:id="rId3"/>
              </a:rPr>
              <a:t>http://audit.altii.online</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Nodig je publiek uit door kamer-ID of QR-code te delen </a:t>
            </a:r>
            <a:r>
              <a:rPr lang="en-US" u="sng">
                <a:solidFill>
                  <a:schemeClr val="hlink"/>
                </a:solidFill>
                <a:hlinkClick r:id="rId4"/>
              </a:rPr>
              <a:t>(</a:t>
            </a:r>
            <a:r>
              <a:rPr lang="en-US">
                <a:solidFill>
                  <a:srgbClr val="000000"/>
                </a:solidFill>
              </a:rPr>
              <a:t>http://audit.altii.online/s/)</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Stel een vraag</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in je diavoorstelling</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mondeling</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op het schoolbord</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Vraaginstellingen configureren in de interface</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Je publiek uitnodigen om te stemmen</a:t>
            </a:r>
            <a:endParaRPr b="1" i="1">
              <a:solidFill>
                <a:srgbClr val="000000"/>
              </a:solidFill>
            </a:endParaRPr>
          </a:p>
          <a:p>
            <a:pPr indent="-342900" lvl="0" marL="571500" rtl="0" algn="l">
              <a:lnSpc>
                <a:spcPct val="90000"/>
              </a:lnSpc>
              <a:spcBef>
                <a:spcPts val="1000"/>
              </a:spcBef>
              <a:spcAft>
                <a:spcPts val="0"/>
              </a:spcAft>
              <a:buSzPts val="2200"/>
              <a:buChar char="•"/>
            </a:pPr>
            <a:r>
              <a:rPr lang="en-US"/>
              <a:t>Antwoorden weergeven en daarop reageren</a:t>
            </a:r>
            <a:endParaRPr/>
          </a:p>
          <a:p>
            <a:pPr indent="-368300" lvl="1" marL="914400" rtl="0" algn="l">
              <a:lnSpc>
                <a:spcPct val="90000"/>
              </a:lnSpc>
              <a:spcBef>
                <a:spcPts val="500"/>
              </a:spcBef>
              <a:spcAft>
                <a:spcPts val="0"/>
              </a:spcAft>
              <a:buSzPts val="1800"/>
              <a:buChar char="•"/>
            </a:pPr>
            <a:r>
              <a:rPr lang="en-US"/>
              <a:t>Vragen van leerlingen beantwoorden</a:t>
            </a:r>
            <a:endParaRPr/>
          </a:p>
          <a:p>
            <a:pPr indent="-368300" lvl="1" marL="914400" rtl="0" algn="l">
              <a:lnSpc>
                <a:spcPct val="90000"/>
              </a:lnSpc>
              <a:spcBef>
                <a:spcPts val="500"/>
              </a:spcBef>
              <a:spcAft>
                <a:spcPts val="0"/>
              </a:spcAft>
              <a:buSzPts val="1800"/>
              <a:buChar char="•"/>
            </a:pPr>
            <a:r>
              <a:rPr lang="en-US"/>
              <a:t>geef ze feedback</a:t>
            </a:r>
            <a:endParaRPr/>
          </a:p>
          <a:p>
            <a:pPr indent="-368300" lvl="1" marL="914400" rtl="0" algn="l">
              <a:lnSpc>
                <a:spcPct val="90000"/>
              </a:lnSpc>
              <a:spcBef>
                <a:spcPts val="500"/>
              </a:spcBef>
              <a:spcAft>
                <a:spcPts val="0"/>
              </a:spcAft>
              <a:buSzPts val="1800"/>
              <a:buChar char="•"/>
            </a:pPr>
            <a:r>
              <a:rPr lang="en-US"/>
              <a:t>het verloop van je hoorcollege aanpassen</a:t>
            </a:r>
            <a:endParaRPr/>
          </a:p>
          <a:p>
            <a:pPr indent="-342900" lvl="0" marL="571500" rtl="0" algn="l">
              <a:lnSpc>
                <a:spcPct val="90000"/>
              </a:lnSpc>
              <a:spcBef>
                <a:spcPts val="1000"/>
              </a:spcBef>
              <a:spcAft>
                <a:spcPts val="0"/>
              </a:spcAft>
              <a:buSzPts val="2200"/>
              <a:buChar char="•"/>
            </a:pPr>
            <a:r>
              <a:rPr lang="en-US"/>
              <a:t>Gegevens exporteren om handmatig studiepunten toe te kennen</a:t>
            </a:r>
            <a:endParaRPr/>
          </a:p>
        </p:txBody>
      </p:sp>
      <p:sp>
        <p:nvSpPr>
          <p:cNvPr id="192" name="Google Shape;192;g347a9509dc2_0_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Voorbeeld - AudIT</a:t>
            </a:r>
            <a:endParaRPr/>
          </a:p>
        </p:txBody>
      </p:sp>
      <p:pic>
        <p:nvPicPr>
          <p:cNvPr id="193" name="Google Shape;193;g347a9509dc2_0_91"/>
          <p:cNvPicPr preferRelativeResize="0"/>
          <p:nvPr/>
        </p:nvPicPr>
        <p:blipFill rotWithShape="1">
          <a:blip r:embed="rId5">
            <a:alphaModFix/>
          </a:blip>
          <a:srcRect b="0" l="0" r="0" t="0"/>
          <a:stretch/>
        </p:blipFill>
        <p:spPr>
          <a:xfrm>
            <a:off x="6862675" y="2754025"/>
            <a:ext cx="4997900" cy="3569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5dc87e41b_0_6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Eén-op-één gesprekken</a:t>
            </a:r>
            <a:endParaRPr/>
          </a:p>
          <a:p>
            <a:pPr indent="-368300" lvl="1" marL="914400" rtl="0" algn="l">
              <a:lnSpc>
                <a:spcPct val="90000"/>
              </a:lnSpc>
              <a:spcBef>
                <a:spcPts val="500"/>
              </a:spcBef>
              <a:spcAft>
                <a:spcPts val="0"/>
              </a:spcAft>
              <a:buClr>
                <a:srgbClr val="000000"/>
              </a:buClr>
              <a:buSzPts val="1800"/>
              <a:buChar char="•"/>
            </a:pPr>
            <a:r>
              <a:rPr b="1" lang="en-US"/>
              <a:t>met leerlingen, collega's of leidinggevenden</a:t>
            </a:r>
            <a:endParaRPr b="1"/>
          </a:p>
          <a:p>
            <a:pPr indent="-368300" lvl="1" marL="914400" rtl="0" algn="l">
              <a:lnSpc>
                <a:spcPct val="90000"/>
              </a:lnSpc>
              <a:spcBef>
                <a:spcPts val="500"/>
              </a:spcBef>
              <a:spcAft>
                <a:spcPts val="0"/>
              </a:spcAft>
              <a:buClr>
                <a:srgbClr val="000000"/>
              </a:buClr>
              <a:buSzPts val="1800"/>
              <a:buChar char="•"/>
            </a:pPr>
            <a:r>
              <a:rPr lang="en-US"/>
              <a:t>met betrekking tot de methoden, het klasklimaat of het effect op de instructie van een leraar</a:t>
            </a:r>
            <a:endParaRPr/>
          </a:p>
          <a:p>
            <a:pPr indent="-342900" lvl="0" marL="571500" rtl="0" algn="l">
              <a:lnSpc>
                <a:spcPct val="90000"/>
              </a:lnSpc>
              <a:spcBef>
                <a:spcPts val="1000"/>
              </a:spcBef>
              <a:spcAft>
                <a:spcPts val="0"/>
              </a:spcAft>
              <a:buClr>
                <a:srgbClr val="000000"/>
              </a:buClr>
              <a:buSzPts val="2200"/>
              <a:buChar char="•"/>
            </a:pPr>
            <a:r>
              <a:rPr lang="en-US"/>
              <a:t>Focusgroepen</a:t>
            </a:r>
            <a:endParaRPr/>
          </a:p>
          <a:p>
            <a:pPr indent="-368300" lvl="1" marL="914400" rtl="0" algn="l">
              <a:lnSpc>
                <a:spcPct val="90000"/>
              </a:lnSpc>
              <a:spcBef>
                <a:spcPts val="500"/>
              </a:spcBef>
              <a:spcAft>
                <a:spcPts val="0"/>
              </a:spcAft>
              <a:buClr>
                <a:srgbClr val="000000"/>
              </a:buClr>
              <a:buSzPts val="1800"/>
              <a:buChar char="•"/>
            </a:pPr>
            <a:r>
              <a:rPr lang="en-US"/>
              <a:t>kleine groepen leerlingen of collega's</a:t>
            </a:r>
            <a:endParaRPr/>
          </a:p>
          <a:p>
            <a:pPr indent="-368300" lvl="1" marL="914400" rtl="0" algn="l">
              <a:lnSpc>
                <a:spcPct val="90000"/>
              </a:lnSpc>
              <a:spcBef>
                <a:spcPts val="500"/>
              </a:spcBef>
              <a:spcAft>
                <a:spcPts val="0"/>
              </a:spcAft>
              <a:buClr>
                <a:srgbClr val="000000"/>
              </a:buClr>
              <a:buSzPts val="1800"/>
              <a:buChar char="•"/>
            </a:pPr>
            <a:r>
              <a:rPr lang="en-US"/>
              <a:t>moedigen dialoog, reflectie en vergelijking van perspectieven aan</a:t>
            </a:r>
            <a:endParaRPr/>
          </a:p>
          <a:p>
            <a:pPr indent="-368300" lvl="1" marL="914400" rtl="0" algn="l">
              <a:lnSpc>
                <a:spcPct val="90000"/>
              </a:lnSpc>
              <a:spcBef>
                <a:spcPts val="500"/>
              </a:spcBef>
              <a:spcAft>
                <a:spcPts val="0"/>
              </a:spcAft>
              <a:buClr>
                <a:srgbClr val="000000"/>
              </a:buClr>
              <a:buSzPts val="1800"/>
              <a:buChar char="•"/>
            </a:pPr>
            <a:r>
              <a:rPr b="1" lang="en-US"/>
              <a:t>diepere inzichten in de effectiviteit van onderwijsstrategieën</a:t>
            </a:r>
            <a:endParaRPr b="1"/>
          </a:p>
          <a:p>
            <a:pPr indent="-342900" lvl="0" marL="571500" rtl="0" algn="l">
              <a:lnSpc>
                <a:spcPct val="90000"/>
              </a:lnSpc>
              <a:spcBef>
                <a:spcPts val="1000"/>
              </a:spcBef>
              <a:spcAft>
                <a:spcPts val="0"/>
              </a:spcAft>
              <a:buClr>
                <a:srgbClr val="000000"/>
              </a:buClr>
              <a:buSzPts val="2200"/>
              <a:buChar char="•"/>
            </a:pPr>
            <a:r>
              <a:rPr lang="en-US"/>
              <a:t>Beide methoden zijn bijzonder nuttig voor:</a:t>
            </a:r>
            <a:endParaRPr/>
          </a:p>
          <a:p>
            <a:pPr indent="-368300" lvl="1" marL="914400" rtl="0" algn="l">
              <a:lnSpc>
                <a:spcPct val="90000"/>
              </a:lnSpc>
              <a:spcBef>
                <a:spcPts val="500"/>
              </a:spcBef>
              <a:spcAft>
                <a:spcPts val="0"/>
              </a:spcAft>
              <a:buClr>
                <a:srgbClr val="000000"/>
              </a:buClr>
              <a:buSzPts val="1800"/>
              <a:buChar char="•"/>
            </a:pPr>
            <a:r>
              <a:rPr lang="en-US"/>
              <a:t>Onderzoeken hoe studenten hun leerervaring ervaren</a:t>
            </a:r>
            <a:endParaRPr/>
          </a:p>
          <a:p>
            <a:pPr indent="-368300" lvl="1" marL="914400" rtl="0" algn="l">
              <a:lnSpc>
                <a:spcPct val="90000"/>
              </a:lnSpc>
              <a:spcBef>
                <a:spcPts val="500"/>
              </a:spcBef>
              <a:spcAft>
                <a:spcPts val="0"/>
              </a:spcAft>
              <a:buClr>
                <a:srgbClr val="000000"/>
              </a:buClr>
              <a:buSzPts val="1800"/>
              <a:buChar char="•"/>
            </a:pPr>
            <a:r>
              <a:rPr lang="en-US"/>
              <a:t>Begrijpen hoe onderwijsbenaderingen verschillende leerlingen beïnvloeden</a:t>
            </a:r>
            <a:endParaRPr/>
          </a:p>
          <a:p>
            <a:pPr indent="-368300" lvl="1" marL="914400" rtl="0" algn="l">
              <a:lnSpc>
                <a:spcPct val="90000"/>
              </a:lnSpc>
              <a:spcBef>
                <a:spcPts val="500"/>
              </a:spcBef>
              <a:spcAft>
                <a:spcPts val="0"/>
              </a:spcAft>
              <a:buClr>
                <a:srgbClr val="000000"/>
              </a:buClr>
              <a:buSzPts val="1800"/>
              <a:buChar char="•"/>
            </a:pPr>
            <a:r>
              <a:rPr lang="en-US"/>
              <a:t>Het verzamelen van ideeën voor verbetering in een meer open, flexibel formaat.</a:t>
            </a:r>
            <a:endParaRPr/>
          </a:p>
          <a:p>
            <a:pPr indent="-342900" lvl="0" marL="571500" rtl="0" algn="l">
              <a:lnSpc>
                <a:spcPct val="90000"/>
              </a:lnSpc>
              <a:spcBef>
                <a:spcPts val="1000"/>
              </a:spcBef>
              <a:spcAft>
                <a:spcPts val="0"/>
              </a:spcAft>
              <a:buClr>
                <a:srgbClr val="000000"/>
              </a:buClr>
              <a:buSzPts val="2200"/>
              <a:buChar char="•"/>
            </a:pPr>
            <a:r>
              <a:rPr lang="en-US"/>
              <a:t>Beide methoden moeten</a:t>
            </a:r>
            <a:endParaRPr/>
          </a:p>
          <a:p>
            <a:pPr indent="-368300" lvl="1" marL="914400" rtl="0" algn="l">
              <a:lnSpc>
                <a:spcPct val="90000"/>
              </a:lnSpc>
              <a:spcBef>
                <a:spcPts val="500"/>
              </a:spcBef>
              <a:spcAft>
                <a:spcPts val="0"/>
              </a:spcAft>
              <a:buClr>
                <a:srgbClr val="000000"/>
              </a:buClr>
              <a:buSzPts val="1800"/>
              <a:buChar char="•"/>
            </a:pPr>
            <a:r>
              <a:rPr lang="en-US"/>
              <a:t>goed gestructureerd zijn,</a:t>
            </a:r>
            <a:endParaRPr/>
          </a:p>
          <a:p>
            <a:pPr indent="-368300" lvl="1" marL="914400" rtl="0" algn="l">
              <a:lnSpc>
                <a:spcPct val="90000"/>
              </a:lnSpc>
              <a:spcBef>
                <a:spcPts val="500"/>
              </a:spcBef>
              <a:spcAft>
                <a:spcPts val="0"/>
              </a:spcAft>
              <a:buClr>
                <a:srgbClr val="000000"/>
              </a:buClr>
              <a:buSzPts val="1800"/>
              <a:buChar char="•"/>
            </a:pPr>
            <a:r>
              <a:rPr lang="en-US"/>
              <a:t>anonimiteit of vertrouwelijkheid garanderen, </a:t>
            </a:r>
            <a:endParaRPr/>
          </a:p>
          <a:p>
            <a:pPr indent="-368300" lvl="1" marL="914400" rtl="0" algn="l">
              <a:lnSpc>
                <a:spcPct val="90000"/>
              </a:lnSpc>
              <a:spcBef>
                <a:spcPts val="500"/>
              </a:spcBef>
              <a:spcAft>
                <a:spcPts val="0"/>
              </a:spcAft>
              <a:buClr>
                <a:srgbClr val="000000"/>
              </a:buClr>
              <a:buSzPts val="1800"/>
              <a:buChar char="•"/>
            </a:pPr>
            <a:r>
              <a:rPr lang="en-US"/>
              <a:t>een veilige, respectvolle ruimte bieden voor eerlijke feedback.</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0" name="Google Shape;200;g345dc87e41b_0_6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Interviews / focusgroepen</a:t>
            </a:r>
            <a:endParaRPr/>
          </a:p>
        </p:txBody>
      </p:sp>
      <p:pic>
        <p:nvPicPr>
          <p:cNvPr id="201" name="Google Shape;201;g345dc87e41b_0_67" title="2234550.jpg"/>
          <p:cNvPicPr preferRelativeResize="0"/>
          <p:nvPr/>
        </p:nvPicPr>
        <p:blipFill rotWithShape="1">
          <a:blip r:embed="rId3">
            <a:alphaModFix/>
          </a:blip>
          <a:srcRect b="0" l="0" r="0" t="0"/>
          <a:stretch/>
        </p:blipFill>
        <p:spPr>
          <a:xfrm>
            <a:off x="8727900" y="3598175"/>
            <a:ext cx="2921550" cy="2921550"/>
          </a:xfrm>
          <a:prstGeom prst="rect">
            <a:avLst/>
          </a:prstGeom>
          <a:noFill/>
          <a:ln>
            <a:noFill/>
          </a:ln>
        </p:spPr>
      </p:pic>
      <p:sp>
        <p:nvSpPr>
          <p:cNvPr id="202" name="Google Shape;202;g345dc87e41b_0_67"/>
          <p:cNvSpPr txBox="1"/>
          <p:nvPr/>
        </p:nvSpPr>
        <p:spPr>
          <a:xfrm>
            <a:off x="9380653" y="6519715"/>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90f2697b1_0_5"/>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b="1" lang="en-US"/>
              <a:t>Bereid  voor</a:t>
            </a:r>
            <a:endParaRPr b="1"/>
          </a:p>
          <a:p>
            <a:pPr indent="-368300" lvl="1" marL="914400" rtl="0" algn="l">
              <a:lnSpc>
                <a:spcPct val="90000"/>
              </a:lnSpc>
              <a:spcBef>
                <a:spcPts val="500"/>
              </a:spcBef>
              <a:spcAft>
                <a:spcPts val="0"/>
              </a:spcAft>
              <a:buClr>
                <a:srgbClr val="000000"/>
              </a:buClr>
              <a:buSzPts val="1800"/>
              <a:buChar char="•"/>
            </a:pPr>
            <a:r>
              <a:rPr b="1" lang="en-US"/>
              <a:t>Doel </a:t>
            </a:r>
            <a:r>
              <a:rPr lang="en-US"/>
              <a:t>bepalen, </a:t>
            </a:r>
            <a:r>
              <a:rPr b="1" lang="en-US"/>
              <a:t>deelnemers </a:t>
            </a:r>
            <a:r>
              <a:rPr lang="en-US"/>
              <a:t>(6-10), rol van </a:t>
            </a:r>
            <a:r>
              <a:rPr b="1" lang="en-US"/>
              <a:t>moderator </a:t>
            </a:r>
            <a:r>
              <a:rPr lang="en-US"/>
              <a:t>toewijzen</a:t>
            </a:r>
            <a:endParaRPr/>
          </a:p>
          <a:p>
            <a:pPr indent="-368300" lvl="1" marL="914400" rtl="0" algn="l">
              <a:lnSpc>
                <a:spcPct val="90000"/>
              </a:lnSpc>
              <a:spcBef>
                <a:spcPts val="500"/>
              </a:spcBef>
              <a:spcAft>
                <a:spcPts val="0"/>
              </a:spcAft>
              <a:buClr>
                <a:srgbClr val="000000"/>
              </a:buClr>
              <a:buSzPts val="1800"/>
              <a:buChar char="•"/>
            </a:pPr>
            <a:r>
              <a:rPr lang="en-US"/>
              <a:t>Bereid een semigestructureerd </a:t>
            </a:r>
            <a:r>
              <a:rPr b="1" lang="en-US"/>
              <a:t>protocol </a:t>
            </a:r>
            <a:r>
              <a:rPr lang="en-US"/>
              <a:t>/ vragen voor:</a:t>
            </a:r>
            <a:br>
              <a:rPr lang="en-US"/>
            </a:br>
            <a:r>
              <a:rPr lang="en-US"/>
              <a:t>meer algemene vragen gevolgd door meer specifieke en gedetailleerde opties)</a:t>
            </a:r>
            <a:br>
              <a:rPr lang="en-US"/>
            </a:br>
            <a:endParaRPr/>
          </a:p>
          <a:p>
            <a:pPr indent="-342900" lvl="0" marL="571500" rtl="0" algn="l">
              <a:lnSpc>
                <a:spcPct val="90000"/>
              </a:lnSpc>
              <a:spcBef>
                <a:spcPts val="1000"/>
              </a:spcBef>
              <a:spcAft>
                <a:spcPts val="0"/>
              </a:spcAft>
              <a:buClr>
                <a:srgbClr val="000000"/>
              </a:buClr>
              <a:buSzPts val="2200"/>
              <a:buChar char="•"/>
            </a:pPr>
            <a:r>
              <a:rPr b="1" lang="en-US"/>
              <a:t>Voer  uit</a:t>
            </a:r>
            <a:endParaRPr b="1"/>
          </a:p>
          <a:p>
            <a:pPr indent="-368300" lvl="1" marL="914400" rtl="0" algn="l">
              <a:lnSpc>
                <a:spcPct val="90000"/>
              </a:lnSpc>
              <a:spcBef>
                <a:spcPts val="500"/>
              </a:spcBef>
              <a:spcAft>
                <a:spcPts val="0"/>
              </a:spcAft>
              <a:buClr>
                <a:srgbClr val="000000"/>
              </a:buClr>
              <a:buSzPts val="1800"/>
              <a:buChar char="•"/>
            </a:pPr>
            <a:r>
              <a:rPr b="1" lang="en-US"/>
              <a:t>Volg het protocol</a:t>
            </a:r>
            <a:r>
              <a:rPr lang="en-US"/>
              <a:t>, maar zorg voor voldoende flexibiliteit voor de deelnemers om af te wijken</a:t>
            </a:r>
            <a:br>
              <a:rPr lang="en-US"/>
            </a:br>
            <a:r>
              <a:rPr lang="en-US"/>
              <a:t>van de vraag om hun mening te geven en voorbeelden te geven</a:t>
            </a:r>
            <a:endParaRPr/>
          </a:p>
          <a:p>
            <a:pPr indent="-368300" lvl="1" marL="914400" rtl="0" algn="l">
              <a:lnSpc>
                <a:spcPct val="90000"/>
              </a:lnSpc>
              <a:spcBef>
                <a:spcPts val="500"/>
              </a:spcBef>
              <a:spcAft>
                <a:spcPts val="0"/>
              </a:spcAft>
              <a:buClr>
                <a:srgbClr val="000000"/>
              </a:buClr>
              <a:buSzPts val="1800"/>
              <a:buChar char="•"/>
            </a:pPr>
            <a:r>
              <a:rPr b="1" lang="en-US"/>
              <a:t>Opnemen indien nodig</a:t>
            </a:r>
            <a:br>
              <a:rPr lang="en-US"/>
            </a:br>
            <a:endParaRPr b="1"/>
          </a:p>
          <a:p>
            <a:pPr indent="-342900" lvl="0" marL="571500" rtl="0" algn="l">
              <a:lnSpc>
                <a:spcPct val="90000"/>
              </a:lnSpc>
              <a:spcBef>
                <a:spcPts val="1000"/>
              </a:spcBef>
              <a:spcAft>
                <a:spcPts val="0"/>
              </a:spcAft>
              <a:buClr>
                <a:srgbClr val="000000"/>
              </a:buClr>
              <a:buSzPts val="2200"/>
              <a:buChar char="•"/>
            </a:pPr>
            <a:r>
              <a:rPr b="1" lang="en-US"/>
              <a:t>Analyseren</a:t>
            </a:r>
            <a:endParaRPr b="1"/>
          </a:p>
          <a:p>
            <a:pPr indent="-368300" lvl="1" marL="914400" rtl="0" algn="l">
              <a:lnSpc>
                <a:spcPct val="90000"/>
              </a:lnSpc>
              <a:spcBef>
                <a:spcPts val="500"/>
              </a:spcBef>
              <a:spcAft>
                <a:spcPts val="0"/>
              </a:spcAft>
              <a:buClr>
                <a:srgbClr val="000000"/>
              </a:buClr>
              <a:buSzPts val="1800"/>
              <a:buChar char="•"/>
            </a:pPr>
            <a:r>
              <a:rPr lang="en-US"/>
              <a:t>Schrijf een </a:t>
            </a:r>
            <a:r>
              <a:rPr b="1" lang="en-US"/>
              <a:t>samenvatting </a:t>
            </a:r>
            <a:r>
              <a:rPr lang="en-US"/>
              <a:t>van de antwoorden voor elke vraag</a:t>
            </a:r>
            <a:endParaRPr/>
          </a:p>
          <a:p>
            <a:pPr indent="-368300" lvl="1" marL="914400" rtl="0" algn="l">
              <a:lnSpc>
                <a:spcPct val="90000"/>
              </a:lnSpc>
              <a:spcBef>
                <a:spcPts val="500"/>
              </a:spcBef>
              <a:spcAft>
                <a:spcPts val="0"/>
              </a:spcAft>
              <a:buClr>
                <a:srgbClr val="000000"/>
              </a:buClr>
              <a:buSzPts val="1800"/>
              <a:buChar char="•"/>
            </a:pPr>
            <a:r>
              <a:rPr lang="en-US"/>
              <a:t>Kies de meest </a:t>
            </a:r>
            <a:r>
              <a:rPr b="1" lang="en-US"/>
              <a:t>illustratieve citaten</a:t>
            </a:r>
            <a:endParaRPr b="1"/>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9" name="Google Shape;209;g3490f2697b1_0_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Focusgroepen - voorbeeld</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347a9509dc2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#1 Groepsactiviteit - Gebruikte gereedschappen en ervaringen</a:t>
            </a:r>
            <a:endParaRPr/>
          </a:p>
        </p:txBody>
      </p:sp>
      <p:sp>
        <p:nvSpPr>
          <p:cNvPr id="215" name="Google Shape;215;g347a9509dc2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We onderzochten</a:t>
            </a:r>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Studentenenquêtes / vragenlijsten</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Klassenobservatie protocollen</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Prestatiegegevens van leerlingen</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Zelfevaluatie en reflectie</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Interviews / focusgroepen</a:t>
            </a:r>
            <a:endParaRPr/>
          </a:p>
          <a:p>
            <a:pPr indent="-342900" lvl="0" marL="571500" marR="0" rtl="0" algn="l">
              <a:lnSpc>
                <a:spcPct val="90000"/>
              </a:lnSpc>
              <a:spcBef>
                <a:spcPts val="1000"/>
              </a:spcBef>
              <a:spcAft>
                <a:spcPts val="0"/>
              </a:spcAft>
              <a:buClr>
                <a:schemeClr val="accent4"/>
              </a:buClr>
              <a:buSzPts val="2200"/>
              <a:buFont typeface="Arial"/>
              <a:buChar char="•"/>
            </a:pPr>
            <a:r>
              <a:rPr lang="en-US"/>
              <a:t>Deel je ervaringen met de groep:</a:t>
            </a:r>
            <a:endParaRPr/>
          </a:p>
          <a:p>
            <a:pPr indent="-368300" lvl="1" marL="914400" rtl="0" algn="l">
              <a:lnSpc>
                <a:spcPct val="90000"/>
              </a:lnSpc>
              <a:spcBef>
                <a:spcPts val="1000"/>
              </a:spcBef>
              <a:spcAft>
                <a:spcPts val="0"/>
              </a:spcAft>
              <a:buSzPts val="1800"/>
              <a:buChar char="•"/>
            </a:pPr>
            <a:r>
              <a:rPr b="1" lang="en-US"/>
              <a:t>Heb je al een van de beschreven instrumenten gebruikt</a:t>
            </a:r>
            <a:br>
              <a:rPr b="1" lang="en-US"/>
            </a:br>
            <a:r>
              <a:rPr b="1" lang="en-US"/>
              <a:t>voor de beoordeling van uw onderwijspraktijk?</a:t>
            </a:r>
            <a:endParaRPr b="1"/>
          </a:p>
          <a:p>
            <a:pPr indent="-368300" lvl="1" marL="914400" rtl="0" algn="l">
              <a:lnSpc>
                <a:spcPct val="90000"/>
              </a:lnSpc>
              <a:spcBef>
                <a:spcPts val="1000"/>
              </a:spcBef>
              <a:spcAft>
                <a:spcPts val="0"/>
              </a:spcAft>
              <a:buSzPts val="1800"/>
              <a:buChar char="•"/>
            </a:pPr>
            <a:r>
              <a:rPr b="1" lang="en-US"/>
              <a:t>Welke zou u (niet) aanbevelen en waarom?</a:t>
            </a:r>
            <a:endParaRPr b="1"/>
          </a:p>
          <a:p>
            <a:pPr indent="-368300" lvl="1" marL="914400" rtl="0" algn="l">
              <a:lnSpc>
                <a:spcPct val="90000"/>
              </a:lnSpc>
              <a:spcBef>
                <a:spcPts val="1000"/>
              </a:spcBef>
              <a:spcAft>
                <a:spcPts val="0"/>
              </a:spcAft>
              <a:buSzPts val="1800"/>
              <a:buChar char="•"/>
            </a:pPr>
            <a:r>
              <a:rPr b="1" lang="en-US"/>
              <a:t>Bent u specifieke obstakels tegengekomen bij het gebruik ervan?</a:t>
            </a:r>
            <a:endParaRPr b="1"/>
          </a:p>
          <a:p>
            <a:pPr indent="-368300" lvl="1" marL="914400" rtl="0" algn="l">
              <a:lnSpc>
                <a:spcPct val="90000"/>
              </a:lnSpc>
              <a:spcBef>
                <a:spcPts val="1000"/>
              </a:spcBef>
              <a:spcAft>
                <a:spcPts val="0"/>
              </a:spcAft>
              <a:buSzPts val="1800"/>
              <a:buChar char="•"/>
            </a:pPr>
            <a:r>
              <a:rPr b="1" lang="en-US"/>
              <a:t>Gebruikt u andere technieken/tools die u zou aanbevelen?</a:t>
            </a:r>
            <a:endParaRPr b="1"/>
          </a:p>
        </p:txBody>
      </p:sp>
      <p:pic>
        <p:nvPicPr>
          <p:cNvPr descr="Slika na kojoj se prikazuje namještaj, odijevanje, crtić, ilustracija&#10;&#10;Sadržaj koji je generirala umjetna inteligencija možda nije točan." id="216" name="Google Shape;216;g347a9509dc2_0_23"/>
          <p:cNvPicPr preferRelativeResize="0"/>
          <p:nvPr/>
        </p:nvPicPr>
        <p:blipFill rotWithShape="1">
          <a:blip r:embed="rId3">
            <a:alphaModFix/>
          </a:blip>
          <a:srcRect b="0" l="0" r="0" t="0"/>
          <a:stretch/>
        </p:blipFill>
        <p:spPr>
          <a:xfrm>
            <a:off x="9056297" y="3441939"/>
            <a:ext cx="2993365" cy="2993365"/>
          </a:xfrm>
          <a:prstGeom prst="rect">
            <a:avLst/>
          </a:prstGeom>
          <a:noFill/>
          <a:ln>
            <a:noFill/>
          </a:ln>
        </p:spPr>
      </p:pic>
      <p:sp>
        <p:nvSpPr>
          <p:cNvPr id="217" name="Google Shape;217;g347a9509dc2_0_23"/>
          <p:cNvSpPr txBox="1"/>
          <p:nvPr/>
        </p:nvSpPr>
        <p:spPr>
          <a:xfrm>
            <a:off x="9603782" y="6442817"/>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47a9509dc2_0_10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Reflecties en conclusies</a:t>
            </a:r>
            <a:endParaRPr/>
          </a:p>
        </p:txBody>
      </p:sp>
      <p:sp>
        <p:nvSpPr>
          <p:cNvPr id="223" name="Google Shape;223;g347a9509dc2_0_10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Belangrijke hulpmiddelen voor het evalueren van onderwijspraktijken</a:t>
            </a:r>
            <a:br>
              <a:rPr lang="en-US"/>
            </a:br>
            <a:r>
              <a:rPr lang="en-US"/>
              <a:t>met hulp van collega-docenten of studenten:</a:t>
            </a:r>
            <a:endParaRPr/>
          </a:p>
          <a:p>
            <a:pPr indent="-368300" lvl="1" marL="914400" rtl="0" algn="l">
              <a:lnSpc>
                <a:spcPct val="90000"/>
              </a:lnSpc>
              <a:spcBef>
                <a:spcPts val="500"/>
              </a:spcBef>
              <a:spcAft>
                <a:spcPts val="0"/>
              </a:spcAft>
              <a:buSzPts val="1800"/>
              <a:buChar char="•"/>
            </a:pPr>
            <a:r>
              <a:rPr b="1" lang="en-US"/>
              <a:t>studentenenquêtes / vragenlijsten,</a:t>
            </a:r>
            <a:endParaRPr b="1"/>
          </a:p>
          <a:p>
            <a:pPr indent="-368300" lvl="1" marL="914400" rtl="0" algn="l">
              <a:lnSpc>
                <a:spcPct val="90000"/>
              </a:lnSpc>
              <a:spcBef>
                <a:spcPts val="500"/>
              </a:spcBef>
              <a:spcAft>
                <a:spcPts val="0"/>
              </a:spcAft>
              <a:buSzPts val="1800"/>
              <a:buChar char="•"/>
            </a:pPr>
            <a:r>
              <a:rPr b="1" lang="en-US"/>
              <a:t>protocollen voor klasobservatie,</a:t>
            </a:r>
            <a:endParaRPr b="1"/>
          </a:p>
          <a:p>
            <a:pPr indent="-368300" lvl="1" marL="914400" rtl="0" algn="l">
              <a:lnSpc>
                <a:spcPct val="90000"/>
              </a:lnSpc>
              <a:spcBef>
                <a:spcPts val="500"/>
              </a:spcBef>
              <a:spcAft>
                <a:spcPts val="0"/>
              </a:spcAft>
              <a:buSzPts val="1800"/>
              <a:buChar char="•"/>
            </a:pPr>
            <a:r>
              <a:rPr b="1" lang="en-US"/>
              <a:t>prestatiegegevens van leerlingen en</a:t>
            </a:r>
            <a:endParaRPr b="1"/>
          </a:p>
          <a:p>
            <a:pPr indent="-368300" lvl="1" marL="914400" rtl="0" algn="l">
              <a:lnSpc>
                <a:spcPct val="90000"/>
              </a:lnSpc>
              <a:spcBef>
                <a:spcPts val="500"/>
              </a:spcBef>
              <a:spcAft>
                <a:spcPts val="0"/>
              </a:spcAft>
              <a:buSzPts val="1800"/>
              <a:buChar char="•"/>
            </a:pPr>
            <a:r>
              <a:rPr b="1" lang="en-US"/>
              <a:t>interviews / focusgroepen</a:t>
            </a:r>
            <a:br>
              <a:rPr b="1" lang="en-US"/>
            </a:br>
            <a:endParaRPr b="1"/>
          </a:p>
          <a:p>
            <a:pPr indent="-342900" lvl="0" marL="571500" rtl="0" algn="l">
              <a:lnSpc>
                <a:spcPct val="90000"/>
              </a:lnSpc>
              <a:spcBef>
                <a:spcPts val="1000"/>
              </a:spcBef>
              <a:spcAft>
                <a:spcPts val="0"/>
              </a:spcAft>
              <a:buSzPts val="2200"/>
              <a:buChar char="•"/>
            </a:pPr>
            <a:r>
              <a:rPr lang="en-US"/>
              <a:t>Kan worden </a:t>
            </a:r>
            <a:r>
              <a:rPr b="1" lang="en-US"/>
              <a:t>aangevuld met technologie</a:t>
            </a:r>
            <a:br>
              <a:rPr lang="en-US"/>
            </a:br>
            <a:r>
              <a:rPr lang="en-US"/>
              <a:t>om het verzamelen en verwerken van gegevens te vereenvoudigen</a:t>
            </a:r>
            <a:endParaRPr/>
          </a:p>
          <a:p>
            <a:pPr indent="-368300" lvl="1" marL="914400" rtl="0" algn="l">
              <a:lnSpc>
                <a:spcPct val="90000"/>
              </a:lnSpc>
              <a:spcBef>
                <a:spcPts val="500"/>
              </a:spcBef>
              <a:spcAft>
                <a:spcPts val="0"/>
              </a:spcAft>
              <a:buSzPts val="1800"/>
              <a:buChar char="•"/>
            </a:pPr>
            <a:r>
              <a:rPr lang="en-US"/>
              <a:t>publieksresponssystemen</a:t>
            </a:r>
            <a:endParaRPr/>
          </a:p>
          <a:p>
            <a:pPr indent="-368300" lvl="1" marL="914400" rtl="0" algn="l">
              <a:lnSpc>
                <a:spcPct val="90000"/>
              </a:lnSpc>
              <a:spcBef>
                <a:spcPts val="500"/>
              </a:spcBef>
              <a:spcAft>
                <a:spcPts val="0"/>
              </a:spcAft>
              <a:buSzPts val="1800"/>
              <a:buChar char="•"/>
            </a:pPr>
            <a:r>
              <a:rPr lang="en-US"/>
              <a:t>systemen voor leerbeheer</a:t>
            </a:r>
            <a:endParaRPr/>
          </a:p>
          <a:p>
            <a:pPr indent="-368300" lvl="1" marL="914400" rtl="0" algn="l">
              <a:lnSpc>
                <a:spcPct val="90000"/>
              </a:lnSpc>
              <a:spcBef>
                <a:spcPts val="500"/>
              </a:spcBef>
              <a:spcAft>
                <a:spcPts val="0"/>
              </a:spcAft>
              <a:buSzPts val="1800"/>
              <a:buChar char="•"/>
            </a:pPr>
            <a:r>
              <a:rPr lang="en-US"/>
              <a:t>gedeelde documenten zoals Google-formulieren</a:t>
            </a:r>
            <a:endParaRPr/>
          </a:p>
        </p:txBody>
      </p:sp>
      <p:pic>
        <p:nvPicPr>
          <p:cNvPr descr="A clipboard with check marks and a magnifying glass&#10;&#10;Description automatically generated" id="224" name="Google Shape;224;g347a9509dc2_0_107"/>
          <p:cNvPicPr preferRelativeResize="0"/>
          <p:nvPr/>
        </p:nvPicPr>
        <p:blipFill rotWithShape="1">
          <a:blip r:embed="rId3">
            <a:alphaModFix/>
          </a:blip>
          <a:srcRect b="0" l="0" r="0" t="0"/>
          <a:stretch/>
        </p:blipFill>
        <p:spPr>
          <a:xfrm>
            <a:off x="7196446" y="2190007"/>
            <a:ext cx="3872346" cy="3872346"/>
          </a:xfrm>
          <a:prstGeom prst="rect">
            <a:avLst/>
          </a:prstGeom>
          <a:noFill/>
          <a:ln>
            <a:noFill/>
          </a:ln>
        </p:spPr>
      </p:pic>
      <p:sp>
        <p:nvSpPr>
          <p:cNvPr id="225" name="Google Shape;225;g347a9509dc2_0_107"/>
          <p:cNvSpPr txBox="1"/>
          <p:nvPr/>
        </p:nvSpPr>
        <p:spPr>
          <a:xfrm>
            <a:off x="7328200" y="6062350"/>
            <a:ext cx="3795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ChatGPT, AI-gegenereerde afbeelding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Huiswerk / extra taken</a:t>
            </a:r>
            <a:endParaRPr/>
          </a:p>
        </p:txBody>
      </p:sp>
      <p:sp>
        <p:nvSpPr>
          <p:cNvPr id="231" name="Google Shape;231;p40"/>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57200" lvl="0" marL="685800" rtl="0" algn="l">
              <a:lnSpc>
                <a:spcPct val="90000"/>
              </a:lnSpc>
              <a:spcBef>
                <a:spcPts val="1000"/>
              </a:spcBef>
              <a:spcAft>
                <a:spcPts val="0"/>
              </a:spcAft>
              <a:buSzPts val="2200"/>
              <a:buFont typeface="Arial"/>
              <a:buAutoNum type="arabicPeriod"/>
            </a:pPr>
            <a:r>
              <a:rPr b="1" lang="en-US"/>
              <a:t>Probeer een publieks response systeem naar keuze. </a:t>
            </a:r>
            <a:r>
              <a:rPr lang="en-US"/>
              <a:t>Er zijn er verschillende genoemd in deze presentatie. Kies er één, maak een quiz voor een onderwerp dat je leerlingen uitdagend vinden en voer de quiz na of tijdens het onderwerp.</a:t>
            </a:r>
            <a:endParaRPr/>
          </a:p>
          <a:p>
            <a:pPr indent="-457200" lvl="0" marL="685800" rtl="0" algn="l">
              <a:lnSpc>
                <a:spcPct val="90000"/>
              </a:lnSpc>
              <a:spcBef>
                <a:spcPts val="1000"/>
              </a:spcBef>
              <a:spcAft>
                <a:spcPts val="0"/>
              </a:spcAft>
              <a:buSzPts val="2200"/>
              <a:buFont typeface="Arial"/>
              <a:buAutoNum type="arabicPeriod"/>
            </a:pPr>
            <a:r>
              <a:rPr b="1" lang="en-US"/>
              <a:t>Evalueer de resultaten van het gebruik van een quiz in een "audience response system". </a:t>
            </a:r>
            <a:r>
              <a:rPr lang="en-US"/>
              <a:t>Gaf het je waardevolle feedback? Hielp het de leerlingen om hun eigen kennis te beoordelen? Kun je contexten bedenken waarin het gebruik van een 'audience response system' meer of minder nuttig zou zijn?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Extra bronnen</a:t>
            </a:r>
            <a:endParaRPr/>
          </a:p>
        </p:txBody>
      </p:sp>
      <p:sp>
        <p:nvSpPr>
          <p:cNvPr id="237" name="Google Shape;237;p4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u="sng">
                <a:solidFill>
                  <a:schemeClr val="accent1"/>
                </a:solidFill>
                <a:hlinkClick r:id="rId3">
                  <a:extLst>
                    <a:ext uri="{A12FA001-AC4F-418D-AE19-62706E023703}">
                      <ahyp:hlinkClr val="tx"/>
                    </a:ext>
                  </a:extLst>
                </a:hlinkClick>
              </a:rPr>
              <a:t>Danielson raamwerk</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4">
                  <a:extLst>
                    <a:ext uri="{A12FA001-AC4F-418D-AE19-62706E023703}">
                      <ahyp:hlinkClr val="tx"/>
                    </a:ext>
                  </a:extLst>
                </a:hlinkClick>
              </a:rPr>
              <a:t>CLASS (Classroom Assessment Scoring System)</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5">
                  <a:extLst>
                    <a:ext uri="{A12FA001-AC4F-418D-AE19-62706E023703}">
                      <ahyp:hlinkClr val="tx"/>
                    </a:ext>
                  </a:extLst>
                </a:hlinkClick>
              </a:rPr>
              <a:t>Marzano Leraren Evaluatie Model</a:t>
            </a:r>
            <a:endParaRPr b="1">
              <a:solidFill>
                <a:srgbClr val="000000"/>
              </a:solidFill>
            </a:endParaRPr>
          </a:p>
          <a:p>
            <a:pPr indent="-215900" lvl="0" marL="571500" marR="0" rtl="0" algn="l">
              <a:lnSpc>
                <a:spcPct val="90000"/>
              </a:lnSpc>
              <a:spcBef>
                <a:spcPts val="1000"/>
              </a:spcBef>
              <a:spcAft>
                <a:spcPts val="0"/>
              </a:spcAft>
              <a:buClr>
                <a:schemeClr val="accent4"/>
              </a:buClr>
              <a:buSzPts val="2000"/>
              <a:buFont typeface="Arial"/>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Module 5: Evaluatie van onderwijs- en beoordelingspraktijken in primarie informaticaonderwijs</a:t>
            </a:r>
            <a:endParaRPr/>
          </a:p>
        </p:txBody>
      </p:sp>
      <p:sp>
        <p:nvSpPr>
          <p:cNvPr id="108" name="Google Shape;108;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Eenheid 5.2: Andere instrumenten voor de evaluatie van</a:t>
            </a:r>
            <a:br>
              <a:rPr lang="en-US"/>
            </a:br>
            <a:r>
              <a:rPr lang="en-US"/>
              <a:t>onderwijspraktijken in de informatica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Literatuur</a:t>
            </a:r>
            <a:endParaRPr/>
          </a:p>
        </p:txBody>
      </p:sp>
      <p:sp>
        <p:nvSpPr>
          <p:cNvPr id="244" name="Google Shape;244;p42"/>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Danielson, C. (2013). Het raamwerk voor onderwijs: Evaluatie-instrument. Princeton, NJ; The Danielson Group.</a:t>
            </a:r>
            <a:endParaRPr/>
          </a:p>
          <a:p>
            <a:pPr indent="-342900" lvl="0" marL="571500" marR="0" rtl="0" algn="l">
              <a:lnSpc>
                <a:spcPct val="90000"/>
              </a:lnSpc>
              <a:spcBef>
                <a:spcPts val="1000"/>
              </a:spcBef>
              <a:spcAft>
                <a:spcPts val="0"/>
              </a:spcAft>
              <a:buClr>
                <a:schemeClr val="accent4"/>
              </a:buClr>
              <a:buSzPts val="2200"/>
              <a:buFont typeface="Arial"/>
              <a:buChar char="•"/>
            </a:pPr>
            <a:r>
              <a:rPr lang="en-US"/>
              <a:t>Marzano, R. J. (2009). Klassenmanagement dat werkt - Op onderzoek gebaseerde strategieën voor elke leerkracht. New York: Pearson Education Inc.</a:t>
            </a:r>
            <a:endParaRPr/>
          </a:p>
          <a:p>
            <a:pPr indent="-342900" lvl="0" marL="571500" rtl="0" algn="l">
              <a:lnSpc>
                <a:spcPct val="90000"/>
              </a:lnSpc>
              <a:spcBef>
                <a:spcPts val="1000"/>
              </a:spcBef>
              <a:spcAft>
                <a:spcPts val="0"/>
              </a:spcAft>
              <a:buSzPts val="2200"/>
              <a:buChar char="•"/>
            </a:pPr>
            <a:r>
              <a:rPr lang="en-US"/>
              <a:t>Ruth Wood, Shaista Shirazi (2020), A systematic review of audience response systems for teaching and learning in higher education: De ervaring van studenten. </a:t>
            </a:r>
            <a:r>
              <a:rPr i="1" lang="en-US"/>
              <a:t>Computers &amp; Onderwijs</a:t>
            </a:r>
            <a:r>
              <a:rPr lang="en-US"/>
              <a:t>, vol 153, 2020.</a:t>
            </a:r>
            <a:endParaRPr/>
          </a:p>
          <a:p>
            <a:pPr indent="-342900" lvl="0" marL="571500" rtl="0" algn="l">
              <a:lnSpc>
                <a:spcPct val="90000"/>
              </a:lnSpc>
              <a:spcBef>
                <a:spcPts val="1000"/>
              </a:spcBef>
              <a:spcAft>
                <a:spcPts val="0"/>
              </a:spcAft>
              <a:buSzPts val="2200"/>
              <a:buChar char="•"/>
            </a:pPr>
            <a:r>
              <a:rPr lang="en-US"/>
              <a:t>Kardash, N. Using Focus Groups in Education Research and Evaluation Practices. Centrum voor onderwijskansenprogramma's, Universiteit van Kansas. Beschikbaar op https://ceop.ku.edu/using-focus-groups-education-research-and-evaluation-practices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pSp>
        <p:nvGrpSpPr>
          <p:cNvPr id="249" name="Google Shape;249;g35773c2373d_0_40"/>
          <p:cNvGrpSpPr/>
          <p:nvPr/>
        </p:nvGrpSpPr>
        <p:grpSpPr>
          <a:xfrm>
            <a:off x="2179811" y="4729766"/>
            <a:ext cx="7832078" cy="1110328"/>
            <a:chOff x="2179603" y="4888792"/>
            <a:chExt cx="7798544" cy="1110328"/>
          </a:xfrm>
        </p:grpSpPr>
        <p:pic>
          <p:nvPicPr>
            <p:cNvPr id="250" name="Google Shape;250;g35773c2373d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1" name="Google Shape;251;g35773c2373d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52" name="Google Shape;252;g35773c2373d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3" name="Google Shape;253;g35773c2373d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4" name="Google Shape;254;g35773c2373d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55" name="Google Shape;255;g35773c2373d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6" name="Google Shape;256;g35773c2373d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7" name="Google Shape;257;g35773c2373d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8" name="Google Shape;258;g35773c2373d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9" name="Google Shape;259;g35773c2373d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0" name="Google Shape;260;g35773c2373d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1" name="Google Shape;261;g35773c2373d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2" name="Google Shape;262;g35773c2373d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114" name="Google Shape;11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Aan het eind van deze module zijn docenten in staat om</a:t>
            </a:r>
            <a:br>
              <a:rPr lang="en-US"/>
            </a:br>
            <a:endParaRPr/>
          </a:p>
          <a:p>
            <a:pPr indent="-368300" lvl="1" marL="914400" rtl="0" algn="l">
              <a:lnSpc>
                <a:spcPct val="90000"/>
              </a:lnSpc>
              <a:spcBef>
                <a:spcPts val="500"/>
              </a:spcBef>
              <a:spcAft>
                <a:spcPts val="0"/>
              </a:spcAft>
              <a:buSzPts val="1800"/>
              <a:buChar char="•"/>
            </a:pPr>
            <a:r>
              <a:rPr lang="en-US"/>
              <a:t>Beschrijf, ontwikkel en evalueer</a:t>
            </a:r>
            <a:br>
              <a:rPr lang="en-US"/>
            </a:br>
            <a:r>
              <a:rPr lang="en-US"/>
              <a:t>instrumenten voor de evaluatie van onderwijspraktijken gericht op</a:t>
            </a:r>
            <a:endParaRPr/>
          </a:p>
          <a:p>
            <a:pPr indent="-368300" lvl="2" marL="1371600" rtl="0" algn="l">
              <a:lnSpc>
                <a:spcPct val="90000"/>
              </a:lnSpc>
              <a:spcBef>
                <a:spcPts val="500"/>
              </a:spcBef>
              <a:spcAft>
                <a:spcPts val="0"/>
              </a:spcAft>
              <a:buSzPts val="1440"/>
              <a:buChar char="•"/>
            </a:pPr>
            <a:r>
              <a:rPr lang="en-US"/>
              <a:t>studentenenquêtes / vragenlijsten</a:t>
            </a:r>
            <a:endParaRPr/>
          </a:p>
          <a:p>
            <a:pPr indent="-368300" lvl="2" marL="1371600" rtl="0" algn="l">
              <a:lnSpc>
                <a:spcPct val="90000"/>
              </a:lnSpc>
              <a:spcBef>
                <a:spcPts val="500"/>
              </a:spcBef>
              <a:spcAft>
                <a:spcPts val="0"/>
              </a:spcAft>
              <a:buSzPts val="1440"/>
              <a:buChar char="•"/>
            </a:pPr>
            <a:r>
              <a:rPr lang="en-US"/>
              <a:t>protocollen voor klasobservatie</a:t>
            </a:r>
            <a:endParaRPr/>
          </a:p>
          <a:p>
            <a:pPr indent="-368300" lvl="2" marL="1371600" rtl="0" algn="l">
              <a:lnSpc>
                <a:spcPct val="90000"/>
              </a:lnSpc>
              <a:spcBef>
                <a:spcPts val="500"/>
              </a:spcBef>
              <a:spcAft>
                <a:spcPts val="0"/>
              </a:spcAft>
              <a:buSzPts val="1440"/>
              <a:buChar char="•"/>
            </a:pPr>
            <a:r>
              <a:rPr lang="en-US"/>
              <a:t>prestatiegegevens van leerlingen</a:t>
            </a:r>
            <a:endParaRPr/>
          </a:p>
          <a:p>
            <a:pPr indent="-368300" lvl="2" marL="1371600" rtl="0" algn="l">
              <a:lnSpc>
                <a:spcPct val="90000"/>
              </a:lnSpc>
              <a:spcBef>
                <a:spcPts val="500"/>
              </a:spcBef>
              <a:spcAft>
                <a:spcPts val="0"/>
              </a:spcAft>
              <a:buSzPts val="1440"/>
              <a:buChar char="•"/>
            </a:pPr>
            <a:r>
              <a:rPr lang="en-US"/>
              <a:t>interviews / focusgroepen</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unit</a:t>
            </a:r>
            <a:endParaRPr sz="2000"/>
          </a:p>
          <a:p>
            <a:pPr indent="-330200" lvl="0" marL="571500" rtl="0" algn="l">
              <a:lnSpc>
                <a:spcPct val="90000"/>
              </a:lnSpc>
              <a:spcBef>
                <a:spcPts val="1000"/>
              </a:spcBef>
              <a:spcAft>
                <a:spcPts val="0"/>
              </a:spcAft>
              <a:buSzPts val="2000"/>
              <a:buChar char="•"/>
            </a:pPr>
            <a:r>
              <a:rPr lang="en-US" sz="2000"/>
              <a:t>Dia 3 - Leerresultaten</a:t>
            </a:r>
            <a:endParaRPr sz="2000"/>
          </a:p>
          <a:p>
            <a:pPr indent="-330200" lvl="0" marL="571500" rtl="0" algn="l">
              <a:lnSpc>
                <a:spcPct val="90000"/>
              </a:lnSpc>
              <a:spcBef>
                <a:spcPts val="1000"/>
              </a:spcBef>
              <a:spcAft>
                <a:spcPts val="0"/>
              </a:spcAft>
              <a:buSzPts val="2000"/>
              <a:buChar char="•"/>
            </a:pPr>
            <a:r>
              <a:rPr lang="en-US" sz="2000"/>
              <a:t>Dia 4 &amp; 5 - Inhoud </a:t>
            </a:r>
            <a:endParaRPr sz="2000"/>
          </a:p>
          <a:p>
            <a:pPr indent="-330200" lvl="0" marL="571500" rtl="0" algn="l">
              <a:lnSpc>
                <a:spcPct val="90000"/>
              </a:lnSpc>
              <a:spcBef>
                <a:spcPts val="1000"/>
              </a:spcBef>
              <a:spcAft>
                <a:spcPts val="0"/>
              </a:spcAft>
              <a:buSzPts val="2000"/>
              <a:buChar char="•"/>
            </a:pPr>
            <a:r>
              <a:rPr lang="en-US" sz="2000"/>
              <a:t>Dia 6 - Inleiding</a:t>
            </a:r>
            <a:endParaRPr sz="2000"/>
          </a:p>
          <a:p>
            <a:pPr indent="-330200" lvl="0" marL="571500" rtl="0" algn="l">
              <a:lnSpc>
                <a:spcPct val="90000"/>
              </a:lnSpc>
              <a:spcBef>
                <a:spcPts val="1000"/>
              </a:spcBef>
              <a:spcAft>
                <a:spcPts val="0"/>
              </a:spcAft>
              <a:buSzPts val="2000"/>
              <a:buChar char="•"/>
            </a:pPr>
            <a:r>
              <a:rPr lang="en-US" sz="2000"/>
              <a:t>Dia 7 - Studentenenquêtes / vragenlijsten - wat en hoe</a:t>
            </a:r>
            <a:endParaRPr sz="2000"/>
          </a:p>
          <a:p>
            <a:pPr indent="-330200" lvl="0" marL="571500" rtl="0" algn="l">
              <a:lnSpc>
                <a:spcPct val="90000"/>
              </a:lnSpc>
              <a:spcBef>
                <a:spcPts val="1000"/>
              </a:spcBef>
              <a:spcAft>
                <a:spcPts val="0"/>
              </a:spcAft>
              <a:buSzPts val="2000"/>
              <a:buChar char="•"/>
            </a:pPr>
            <a:r>
              <a:rPr lang="en-US" sz="2000"/>
              <a:t>Dia 8 - Studentenenquêtes / vragenlijsten - hulpmiddelen</a:t>
            </a:r>
            <a:endParaRPr sz="2000"/>
          </a:p>
          <a:p>
            <a:pPr indent="-330200" lvl="0" marL="571500" rtl="0" algn="l">
              <a:lnSpc>
                <a:spcPct val="90000"/>
              </a:lnSpc>
              <a:spcBef>
                <a:spcPts val="1000"/>
              </a:spcBef>
              <a:spcAft>
                <a:spcPts val="0"/>
              </a:spcAft>
              <a:buSzPts val="2000"/>
              <a:buChar char="•"/>
            </a:pPr>
            <a:r>
              <a:rPr lang="en-US" sz="2000"/>
              <a:t>Dia 9 - Voorbeeld - Google formulieren</a:t>
            </a:r>
            <a:endParaRPr sz="2000"/>
          </a:p>
          <a:p>
            <a:pPr indent="-330200" lvl="0" marL="571500" rtl="0" algn="l">
              <a:lnSpc>
                <a:spcPct val="90000"/>
              </a:lnSpc>
              <a:spcBef>
                <a:spcPts val="1000"/>
              </a:spcBef>
              <a:spcAft>
                <a:spcPts val="0"/>
              </a:spcAft>
              <a:buSzPts val="2000"/>
              <a:buChar char="•"/>
            </a:pPr>
            <a:r>
              <a:rPr lang="en-US" sz="2000"/>
              <a:t>Dia 10 - Klassenobservatie protocollen</a:t>
            </a:r>
            <a:endParaRPr sz="2000"/>
          </a:p>
          <a:p>
            <a:pPr indent="-330200" lvl="0" marL="571500" rtl="0" algn="l">
              <a:lnSpc>
                <a:spcPct val="90000"/>
              </a:lnSpc>
              <a:spcBef>
                <a:spcPts val="1000"/>
              </a:spcBef>
              <a:spcAft>
                <a:spcPts val="0"/>
              </a:spcAft>
              <a:buSzPts val="2000"/>
              <a:buChar char="•"/>
            </a:pPr>
            <a:r>
              <a:rPr lang="en-US" sz="2000"/>
              <a:t>Dia 11 - Prestatiegegevens van studenten</a:t>
            </a:r>
            <a:endParaRPr sz="2000"/>
          </a:p>
          <a:p>
            <a:pPr indent="-330200" lvl="0" marL="571500" rtl="0" algn="l">
              <a:lnSpc>
                <a:spcPct val="90000"/>
              </a:lnSpc>
              <a:spcBef>
                <a:spcPts val="1000"/>
              </a:spcBef>
              <a:spcAft>
                <a:spcPts val="0"/>
              </a:spcAft>
              <a:buSzPts val="2000"/>
              <a:buChar char="•"/>
            </a:pPr>
            <a:r>
              <a:rPr lang="en-US" sz="2000"/>
              <a:t>Dia 12 - Publieksresponssystemen</a:t>
            </a:r>
            <a:endParaRPr sz="2000"/>
          </a:p>
          <a:p>
            <a:pPr indent="-330200" lvl="0" marL="571500" rtl="0" algn="l">
              <a:lnSpc>
                <a:spcPct val="90000"/>
              </a:lnSpc>
              <a:spcBef>
                <a:spcPts val="1000"/>
              </a:spcBef>
              <a:spcAft>
                <a:spcPts val="0"/>
              </a:spcAft>
              <a:buSzPts val="2000"/>
              <a:buChar char="•"/>
            </a:pPr>
            <a:r>
              <a:rPr lang="en-US" sz="2000"/>
              <a:t>Dia 13 - Voorbeeld - AudIT</a:t>
            </a:r>
            <a:endParaRPr sz="2000"/>
          </a:p>
          <a:p>
            <a:pPr indent="-330200" lvl="0" marL="571500" rtl="0" algn="l">
              <a:lnSpc>
                <a:spcPct val="90000"/>
              </a:lnSpc>
              <a:spcBef>
                <a:spcPts val="1000"/>
              </a:spcBef>
              <a:spcAft>
                <a:spcPts val="0"/>
              </a:spcAft>
              <a:buSzPts val="2000"/>
              <a:buChar char="•"/>
            </a:pPr>
            <a:r>
              <a:rPr lang="en-US" sz="2000"/>
              <a:t>Dia 14 - Interviews / focusgroepen</a:t>
            </a:r>
            <a:endParaRPr sz="2000"/>
          </a:p>
          <a:p>
            <a:pPr indent="-330200" lvl="0" marL="571500" rtl="0" algn="l">
              <a:lnSpc>
                <a:spcPct val="90000"/>
              </a:lnSpc>
              <a:spcBef>
                <a:spcPts val="1000"/>
              </a:spcBef>
              <a:spcAft>
                <a:spcPts val="0"/>
              </a:spcAft>
              <a:buSzPts val="2000"/>
              <a:buChar char="•"/>
            </a:pPr>
            <a:r>
              <a:rPr lang="en-US" sz="2000"/>
              <a:t>Dia 15 - #1 Groepsactiviteit - Gebruikte hulpmiddelen en ervaringen</a:t>
            </a:r>
            <a:endParaRPr sz="2000"/>
          </a:p>
        </p:txBody>
      </p:sp>
      <p:sp>
        <p:nvSpPr>
          <p:cNvPr id="120" name="Google Shape;12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Inhoud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54cee9ef4c_1_5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Inhoud (2/2)</a:t>
            </a:r>
            <a:endParaRPr/>
          </a:p>
        </p:txBody>
      </p:sp>
      <p:sp>
        <p:nvSpPr>
          <p:cNvPr id="126" name="Google Shape;126;g354cee9ef4c_1_55"/>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16 - Reflecties en conclusies</a:t>
            </a:r>
            <a:endParaRPr sz="2000"/>
          </a:p>
          <a:p>
            <a:pPr indent="-330200" lvl="0" marL="571500" rtl="0" algn="l">
              <a:lnSpc>
                <a:spcPct val="90000"/>
              </a:lnSpc>
              <a:spcBef>
                <a:spcPts val="1000"/>
              </a:spcBef>
              <a:spcAft>
                <a:spcPts val="0"/>
              </a:spcAft>
              <a:buSzPts val="2000"/>
              <a:buChar char="•"/>
            </a:pPr>
            <a:r>
              <a:rPr lang="en-US" sz="2000"/>
              <a:t>Dia 17 - Huiswerk / extra taken</a:t>
            </a:r>
            <a:endParaRPr sz="2000"/>
          </a:p>
          <a:p>
            <a:pPr indent="-330200" lvl="0" marL="571500" rtl="0" algn="l">
              <a:lnSpc>
                <a:spcPct val="90000"/>
              </a:lnSpc>
              <a:spcBef>
                <a:spcPts val="1000"/>
              </a:spcBef>
              <a:spcAft>
                <a:spcPts val="0"/>
              </a:spcAft>
              <a:buSzPts val="2000"/>
              <a:buChar char="•"/>
            </a:pPr>
            <a:r>
              <a:rPr lang="en-US" sz="2000"/>
              <a:t>Dia 18 - Extra bronnen</a:t>
            </a:r>
            <a:endParaRPr sz="2000"/>
          </a:p>
          <a:p>
            <a:pPr indent="-330200" lvl="0" marL="571500" rtl="0" algn="l">
              <a:lnSpc>
                <a:spcPct val="90000"/>
              </a:lnSpc>
              <a:spcBef>
                <a:spcPts val="1000"/>
              </a:spcBef>
              <a:spcAft>
                <a:spcPts val="0"/>
              </a:spcAft>
              <a:buSzPts val="2000"/>
              <a:buChar char="•"/>
            </a:pPr>
            <a:r>
              <a:rPr lang="en-US" sz="2000"/>
              <a:t>Dia 19 - Literatuur</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Inleiding</a:t>
            </a:r>
            <a:endParaRPr/>
          </a:p>
        </p:txBody>
      </p:sp>
      <p:sp>
        <p:nvSpPr>
          <p:cNvPr id="133" name="Google Shape;133;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Het aanmoedigen van een reflectieve onderwijspraktijk is essentieel voor de voortdurende verbetering van leerkrachten.</a:t>
            </a:r>
            <a:endParaRPr/>
          </a:p>
          <a:p>
            <a:pPr indent="-342900" lvl="0" marL="571500" marR="0" rtl="0" algn="l">
              <a:lnSpc>
                <a:spcPct val="90000"/>
              </a:lnSpc>
              <a:spcBef>
                <a:spcPts val="1000"/>
              </a:spcBef>
              <a:spcAft>
                <a:spcPts val="0"/>
              </a:spcAft>
              <a:buClr>
                <a:schemeClr val="accent4"/>
              </a:buClr>
              <a:buSzPts val="2200"/>
              <a:buFont typeface="Arial"/>
              <a:buChar char="•"/>
            </a:pPr>
            <a:r>
              <a:rPr lang="en-US"/>
              <a:t>Door te begrijpen hoe evaluatieresultaten geïnterpreteerd en gebruikt moeten worden,</a:t>
            </a:r>
            <a:br>
              <a:rPr lang="en-US"/>
            </a:br>
            <a:r>
              <a:rPr lang="en-US"/>
              <a:t>kunnen leerkrachten meer </a:t>
            </a:r>
            <a:r>
              <a:rPr b="1" lang="en-US"/>
              <a:t>inclusieve</a:t>
            </a:r>
            <a:r>
              <a:rPr lang="en-US"/>
              <a:t>, </a:t>
            </a:r>
            <a:r>
              <a:rPr b="1" lang="en-US"/>
              <a:t>boeiende </a:t>
            </a:r>
            <a:r>
              <a:rPr lang="en-US"/>
              <a:t>en </a:t>
            </a:r>
            <a:r>
              <a:rPr b="1" lang="en-US"/>
              <a:t>effectieve leeromgevingen </a:t>
            </a:r>
            <a:r>
              <a:rPr lang="en-US"/>
              <a:t>creëren.</a:t>
            </a:r>
            <a:endParaRPr b="1"/>
          </a:p>
          <a:p>
            <a:pPr indent="-342900" lvl="0" marL="571500" marR="0" rtl="0" algn="l">
              <a:lnSpc>
                <a:spcPct val="90000"/>
              </a:lnSpc>
              <a:spcBef>
                <a:spcPts val="1000"/>
              </a:spcBef>
              <a:spcAft>
                <a:spcPts val="0"/>
              </a:spcAft>
              <a:buClr>
                <a:schemeClr val="accent4"/>
              </a:buClr>
              <a:buSzPts val="2200"/>
              <a:buFont typeface="Arial"/>
              <a:buChar char="•"/>
            </a:pPr>
            <a:r>
              <a:rPr lang="en-US"/>
              <a:t>In de vorige les:</a:t>
            </a:r>
            <a:endParaRPr/>
          </a:p>
          <a:p>
            <a:pPr indent="-368300" lvl="1" marL="914400" rtl="0" algn="l">
              <a:lnSpc>
                <a:spcPct val="90000"/>
              </a:lnSpc>
              <a:spcBef>
                <a:spcPts val="500"/>
              </a:spcBef>
              <a:spcAft>
                <a:spcPts val="0"/>
              </a:spcAft>
              <a:buSzPts val="1800"/>
              <a:buChar char="•"/>
            </a:pPr>
            <a:r>
              <a:rPr lang="en-US"/>
              <a:t>Evaluatiecriteria / checklists / rubrics</a:t>
            </a:r>
            <a:endParaRPr/>
          </a:p>
          <a:p>
            <a:pPr indent="-368300" lvl="1" marL="914400" rtl="0" algn="l">
              <a:lnSpc>
                <a:spcPct val="90000"/>
              </a:lnSpc>
              <a:spcBef>
                <a:spcPts val="500"/>
              </a:spcBef>
              <a:spcAft>
                <a:spcPts val="0"/>
              </a:spcAft>
              <a:buSzPts val="1800"/>
              <a:buChar char="•"/>
            </a:pPr>
            <a:r>
              <a:rPr lang="en-US"/>
              <a:t>Dagboeken voor zelfevaluatie</a:t>
            </a:r>
            <a:endParaRPr/>
          </a:p>
          <a:p>
            <a:pPr indent="-368300" lvl="1" marL="914400" rtl="0" algn="l">
              <a:lnSpc>
                <a:spcPct val="90000"/>
              </a:lnSpc>
              <a:spcBef>
                <a:spcPts val="500"/>
              </a:spcBef>
              <a:spcAft>
                <a:spcPts val="0"/>
              </a:spcAft>
              <a:buSzPts val="1800"/>
              <a:buChar char="•"/>
            </a:pPr>
            <a:r>
              <a:rPr lang="en-US"/>
              <a:t>Video-opnames van het lesgeven</a:t>
            </a:r>
            <a:br>
              <a:rPr lang="en-US"/>
            </a:br>
            <a:endParaRPr/>
          </a:p>
          <a:p>
            <a:pPr indent="-342900" lvl="0" marL="571500" rtl="0" algn="l">
              <a:lnSpc>
                <a:spcPct val="90000"/>
              </a:lnSpc>
              <a:spcBef>
                <a:spcPts val="1000"/>
              </a:spcBef>
              <a:spcAft>
                <a:spcPts val="0"/>
              </a:spcAft>
              <a:buSzPts val="2200"/>
              <a:buChar char="•"/>
            </a:pPr>
            <a:r>
              <a:rPr lang="en-US"/>
              <a:t>Hulpmiddelen die je nu kunt gebruiken</a:t>
            </a:r>
            <a:br>
              <a:rPr lang="en-US"/>
            </a:br>
            <a:r>
              <a:rPr b="1" lang="en-US"/>
              <a:t>met hulp van collega's of studenten</a:t>
            </a:r>
            <a:r>
              <a:rPr lang="en-US"/>
              <a:t>:</a:t>
            </a:r>
            <a:endParaRPr/>
          </a:p>
          <a:p>
            <a:pPr indent="-368300" lvl="1" marL="914400" rtl="0" algn="l">
              <a:lnSpc>
                <a:spcPct val="90000"/>
              </a:lnSpc>
              <a:spcBef>
                <a:spcPts val="500"/>
              </a:spcBef>
              <a:spcAft>
                <a:spcPts val="0"/>
              </a:spcAft>
              <a:buSzPts val="1800"/>
              <a:buChar char="•"/>
            </a:pPr>
            <a:r>
              <a:rPr b="1" lang="en-US"/>
              <a:t>Studentenenquêtes / vragenlijsten</a:t>
            </a:r>
            <a:endParaRPr b="1"/>
          </a:p>
          <a:p>
            <a:pPr indent="-368300" lvl="1" marL="914400" rtl="0" algn="l">
              <a:lnSpc>
                <a:spcPct val="90000"/>
              </a:lnSpc>
              <a:spcBef>
                <a:spcPts val="500"/>
              </a:spcBef>
              <a:spcAft>
                <a:spcPts val="0"/>
              </a:spcAft>
              <a:buSzPts val="1800"/>
              <a:buChar char="•"/>
            </a:pPr>
            <a:r>
              <a:rPr b="1" lang="en-US"/>
              <a:t>Protocollen voor klasobservatie</a:t>
            </a:r>
            <a:endParaRPr b="1"/>
          </a:p>
          <a:p>
            <a:pPr indent="-368300" lvl="1" marL="914400" rtl="0" algn="l">
              <a:lnSpc>
                <a:spcPct val="90000"/>
              </a:lnSpc>
              <a:spcBef>
                <a:spcPts val="500"/>
              </a:spcBef>
              <a:spcAft>
                <a:spcPts val="0"/>
              </a:spcAft>
              <a:buSzPts val="1800"/>
              <a:buChar char="•"/>
            </a:pPr>
            <a:r>
              <a:rPr b="1" lang="en-US"/>
              <a:t>Prestatiegegevens van leerlingen</a:t>
            </a:r>
            <a:endParaRPr b="1"/>
          </a:p>
          <a:p>
            <a:pPr indent="-368300" lvl="1" marL="914400" rtl="0" algn="l">
              <a:lnSpc>
                <a:spcPct val="90000"/>
              </a:lnSpc>
              <a:spcBef>
                <a:spcPts val="500"/>
              </a:spcBef>
              <a:spcAft>
                <a:spcPts val="0"/>
              </a:spcAft>
              <a:buSzPts val="1800"/>
              <a:buChar char="•"/>
            </a:pPr>
            <a:r>
              <a:rPr b="1" lang="en-US"/>
              <a:t>Interviews / focusgroepen</a:t>
            </a:r>
            <a:endParaRPr b="1"/>
          </a:p>
        </p:txBody>
      </p:sp>
      <p:pic>
        <p:nvPicPr>
          <p:cNvPr descr="Slika na kojoj se prikazuje odijevanje, osoba, obuća, namještaj&#10;&#10;Sadržaj koji je generirala umjetna inteligencija možda nije točan." id="134" name="Google Shape;134;p9"/>
          <p:cNvPicPr preferRelativeResize="0"/>
          <p:nvPr/>
        </p:nvPicPr>
        <p:blipFill rotWithShape="1">
          <a:blip r:embed="rId3">
            <a:alphaModFix/>
          </a:blip>
          <a:srcRect b="0" l="0" r="0" t="0"/>
          <a:stretch/>
        </p:blipFill>
        <p:spPr>
          <a:xfrm>
            <a:off x="5441466" y="3429004"/>
            <a:ext cx="6096002" cy="2199131"/>
          </a:xfrm>
          <a:prstGeom prst="rect">
            <a:avLst/>
          </a:prstGeom>
          <a:noFill/>
          <a:ln>
            <a:noFill/>
          </a:ln>
        </p:spPr>
      </p:pic>
      <p:sp>
        <p:nvSpPr>
          <p:cNvPr id="135" name="Google Shape;135;p9"/>
          <p:cNvSpPr txBox="1"/>
          <p:nvPr/>
        </p:nvSpPr>
        <p:spPr>
          <a:xfrm>
            <a:off x="7454003" y="57308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317d68e50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Studentenenquêtes / vragenlijsten - wat en hoe</a:t>
            </a:r>
            <a:endParaRPr/>
          </a:p>
        </p:txBody>
      </p:sp>
      <p:sp>
        <p:nvSpPr>
          <p:cNvPr id="142" name="Google Shape;142;g34317d68e50_0_24"/>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Verzamel feedback over onderwijseffectiviteit, betrokkenheid en duidelijkheid</a:t>
            </a:r>
            <a:br>
              <a:rPr lang="en-US"/>
            </a:br>
            <a:r>
              <a:rPr b="1" lang="en-US"/>
              <a:t>rechtstreeks van je belangrijkste publiek</a:t>
            </a:r>
            <a:br>
              <a:rPr b="1" lang="en-US"/>
            </a:br>
            <a:endParaRPr b="1"/>
          </a:p>
          <a:p>
            <a:pPr indent="-342900" lvl="0" marL="571500" rtl="0" algn="l">
              <a:lnSpc>
                <a:spcPct val="90000"/>
              </a:lnSpc>
              <a:spcBef>
                <a:spcPts val="1000"/>
              </a:spcBef>
              <a:spcAft>
                <a:spcPts val="0"/>
              </a:spcAft>
              <a:buClr>
                <a:srgbClr val="000000"/>
              </a:buClr>
              <a:buSzPts val="2200"/>
              <a:buChar char="•"/>
            </a:pPr>
            <a:r>
              <a:rPr lang="en-US">
                <a:solidFill>
                  <a:srgbClr val="000000"/>
                </a:solidFill>
              </a:rPr>
              <a:t>Typen enquêtevragen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Vragen op een Likert-schaal (bijv. sterk mee eens → sterk mee oneens)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 open vragen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of een mix van beide</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SzPts val="2200"/>
              <a:buChar char="•"/>
            </a:pPr>
            <a:r>
              <a:rPr lang="en-US"/>
              <a:t>Vaak voorkomende onderwerpen:</a:t>
            </a:r>
            <a:endParaRPr/>
          </a:p>
          <a:p>
            <a:pPr indent="-368300" lvl="1" marL="914400" rtl="0" algn="l">
              <a:lnSpc>
                <a:spcPct val="90000"/>
              </a:lnSpc>
              <a:spcBef>
                <a:spcPts val="500"/>
              </a:spcBef>
              <a:spcAft>
                <a:spcPts val="0"/>
              </a:spcAft>
              <a:buSzPts val="1800"/>
              <a:buChar char="•"/>
            </a:pPr>
            <a:r>
              <a:rPr b="1" lang="en-US"/>
              <a:t>Duidelijke uitleg </a:t>
            </a:r>
            <a:r>
              <a:rPr lang="en-US"/>
              <a:t>- Begrijp ik wat de leerkracht uitlegt?</a:t>
            </a:r>
            <a:endParaRPr/>
          </a:p>
          <a:p>
            <a:pPr indent="-368300" lvl="1" marL="914400" rtl="0" algn="l">
              <a:lnSpc>
                <a:spcPct val="90000"/>
              </a:lnSpc>
              <a:spcBef>
                <a:spcPts val="500"/>
              </a:spcBef>
              <a:spcAft>
                <a:spcPts val="0"/>
              </a:spcAft>
              <a:buSzPts val="1800"/>
              <a:buChar char="•"/>
            </a:pPr>
            <a:r>
              <a:rPr b="1" lang="en-US"/>
              <a:t>Betrokkenheid bij de les </a:t>
            </a:r>
            <a:r>
              <a:rPr lang="en-US"/>
              <a:t>- Is de les interessant voor mij?</a:t>
            </a:r>
            <a:endParaRPr/>
          </a:p>
          <a:p>
            <a:pPr indent="-368300" lvl="1" marL="914400" rtl="0" algn="l">
              <a:lnSpc>
                <a:spcPct val="90000"/>
              </a:lnSpc>
              <a:spcBef>
                <a:spcPts val="500"/>
              </a:spcBef>
              <a:spcAft>
                <a:spcPts val="0"/>
              </a:spcAft>
              <a:buSzPts val="1800"/>
              <a:buChar char="•"/>
            </a:pPr>
            <a:r>
              <a:rPr b="1" lang="en-US"/>
              <a:t>Ondersteuning </a:t>
            </a:r>
            <a:r>
              <a:rPr lang="en-US"/>
              <a:t>- Helpt de leerkracht me als ik het niet begrijp?</a:t>
            </a:r>
            <a:endParaRPr/>
          </a:p>
          <a:p>
            <a:pPr indent="-368300" lvl="1" marL="914400" rtl="0" algn="l">
              <a:lnSpc>
                <a:spcPct val="90000"/>
              </a:lnSpc>
              <a:spcBef>
                <a:spcPts val="500"/>
              </a:spcBef>
              <a:spcAft>
                <a:spcPts val="0"/>
              </a:spcAft>
              <a:buSzPts val="1800"/>
              <a:buChar char="•"/>
            </a:pPr>
            <a:r>
              <a:rPr b="1" lang="en-US"/>
              <a:t>Klassfeer </a:t>
            </a:r>
            <a:r>
              <a:rPr lang="en-US"/>
              <a:t>- Voel ik me veilig en gerespecteerd?</a:t>
            </a:r>
            <a:endParaRPr/>
          </a:p>
          <a:p>
            <a:pPr indent="-368300" lvl="1" marL="914400" rtl="0" algn="l">
              <a:lnSpc>
                <a:spcPct val="90000"/>
              </a:lnSpc>
              <a:spcBef>
                <a:spcPts val="500"/>
              </a:spcBef>
              <a:spcAft>
                <a:spcPts val="0"/>
              </a:spcAft>
              <a:buSzPts val="1800"/>
              <a:buChar char="•"/>
            </a:pPr>
            <a:r>
              <a:rPr b="1" lang="en-US"/>
              <a:t>Deelname </a:t>
            </a:r>
            <a:r>
              <a:rPr lang="en-US"/>
              <a:t>- Krijg ik de kans om deel te nemen en vragen te stellen?</a:t>
            </a:r>
            <a:endParaRPr/>
          </a:p>
          <a:p>
            <a:pPr indent="-368300" lvl="1" marL="914400" rtl="0" algn="l">
              <a:lnSpc>
                <a:spcPct val="90000"/>
              </a:lnSpc>
              <a:spcBef>
                <a:spcPts val="500"/>
              </a:spcBef>
              <a:spcAft>
                <a:spcPts val="0"/>
              </a:spcAft>
              <a:buSzPts val="1800"/>
              <a:buChar char="•"/>
            </a:pPr>
            <a:r>
              <a:rPr b="1" lang="en-US"/>
              <a:t>Organisatie van de les </a:t>
            </a:r>
            <a:r>
              <a:rPr lang="en-US"/>
              <a:t>- Weet ik wat er van mij verwacht wordt?</a:t>
            </a:r>
            <a:endParaRPr/>
          </a:p>
          <a:p>
            <a:pPr indent="0" lvl="0" marL="571500" rtl="0" algn="l">
              <a:lnSpc>
                <a:spcPct val="90000"/>
              </a:lnSpc>
              <a:spcBef>
                <a:spcPts val="1000"/>
              </a:spcBef>
              <a:spcAft>
                <a:spcPts val="0"/>
              </a:spcAft>
              <a:buSzPts val="2200"/>
              <a:buNone/>
            </a:pPr>
            <a:r>
              <a:t/>
            </a:r>
            <a:endParaRPr b="1">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43" name="Google Shape;143;g34317d68e50_0_24" title="6269310.jpg"/>
          <p:cNvPicPr preferRelativeResize="0"/>
          <p:nvPr/>
        </p:nvPicPr>
        <p:blipFill rotWithShape="1">
          <a:blip r:embed="rId3">
            <a:alphaModFix/>
          </a:blip>
          <a:srcRect b="0" l="0" r="0" t="0"/>
          <a:stretch/>
        </p:blipFill>
        <p:spPr>
          <a:xfrm>
            <a:off x="8890275" y="3429000"/>
            <a:ext cx="3029825" cy="3029825"/>
          </a:xfrm>
          <a:prstGeom prst="rect">
            <a:avLst/>
          </a:prstGeom>
          <a:noFill/>
          <a:ln>
            <a:noFill/>
          </a:ln>
        </p:spPr>
      </p:pic>
      <p:sp>
        <p:nvSpPr>
          <p:cNvPr id="144" name="Google Shape;144;g34317d68e50_0_24"/>
          <p:cNvSpPr txBox="1"/>
          <p:nvPr/>
        </p:nvSpPr>
        <p:spPr>
          <a:xfrm>
            <a:off x="9478691"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7a9509dc2_0_1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Studentenenquêtes / vragenlijsten - hulpmiddelen</a:t>
            </a:r>
            <a:endParaRPr/>
          </a:p>
        </p:txBody>
      </p:sp>
      <p:sp>
        <p:nvSpPr>
          <p:cNvPr id="151" name="Google Shape;151;g347a9509dc2_0_13"/>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Voer ze uit als</a:t>
            </a:r>
            <a:endParaRPr/>
          </a:p>
          <a:p>
            <a:pPr indent="-368300" lvl="1" marL="914400" rtl="0" algn="l">
              <a:lnSpc>
                <a:spcPct val="90000"/>
              </a:lnSpc>
              <a:spcBef>
                <a:spcPts val="500"/>
              </a:spcBef>
              <a:spcAft>
                <a:spcPts val="0"/>
              </a:spcAft>
              <a:buSzPts val="1800"/>
              <a:buChar char="•"/>
            </a:pPr>
            <a:r>
              <a:rPr b="1" lang="en-US"/>
              <a:t>gedrukte enquêtes</a:t>
            </a:r>
            <a:endParaRPr b="1"/>
          </a:p>
          <a:p>
            <a:pPr indent="-368300" lvl="1" marL="914400" rtl="0" algn="l">
              <a:lnSpc>
                <a:spcPct val="90000"/>
              </a:lnSpc>
              <a:spcBef>
                <a:spcPts val="500"/>
              </a:spcBef>
              <a:spcAft>
                <a:spcPts val="0"/>
              </a:spcAft>
              <a:buSzPts val="1800"/>
              <a:buChar char="•"/>
            </a:pPr>
            <a:r>
              <a:rPr lang="en-US"/>
              <a:t>online gratis </a:t>
            </a:r>
            <a:r>
              <a:rPr b="1" lang="en-US"/>
              <a:t>tools voor algemene doeleinden </a:t>
            </a:r>
            <a:r>
              <a:rPr lang="en-US"/>
              <a:t>zoals </a:t>
            </a:r>
            <a:r>
              <a:rPr lang="en-US" u="sng">
                <a:solidFill>
                  <a:srgbClr val="1155CC"/>
                </a:solidFill>
                <a:hlinkClick r:id="rId3">
                  <a:extLst>
                    <a:ext uri="{A12FA001-AC4F-418D-AE19-62706E023703}">
                      <ahyp:hlinkClr val="tx"/>
                    </a:ext>
                  </a:extLst>
                </a:hlinkClick>
              </a:rPr>
              <a:t>Google Forms</a:t>
            </a:r>
            <a:r>
              <a:rPr lang="en-US">
                <a:solidFill>
                  <a:srgbClr val="000000"/>
                </a:solidFill>
              </a:rPr>
              <a:t>, </a:t>
            </a:r>
            <a:r>
              <a:rPr lang="en-US" u="sng">
                <a:solidFill>
                  <a:srgbClr val="1155CC"/>
                </a:solidFill>
                <a:hlinkClick r:id="rId4">
                  <a:extLst>
                    <a:ext uri="{A12FA001-AC4F-418D-AE19-62706E023703}">
                      <ahyp:hlinkClr val="tx"/>
                    </a:ext>
                  </a:extLst>
                </a:hlinkClick>
              </a:rPr>
              <a:t>Microsoft Forms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leerbeheersystemen </a:t>
            </a:r>
            <a:r>
              <a:rPr lang="en-US">
                <a:solidFill>
                  <a:srgbClr val="000000"/>
                </a:solidFill>
              </a:rPr>
              <a:t>zoals </a:t>
            </a:r>
            <a:r>
              <a:rPr lang="en-US" u="sng">
                <a:solidFill>
                  <a:schemeClr val="hlink"/>
                </a:solidFill>
                <a:hlinkClick r:id="rId5"/>
              </a:rPr>
              <a:t>Moodle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voorgedefinieerde enquêtes zoals</a:t>
            </a:r>
            <a:br>
              <a:rPr lang="en-US">
                <a:solidFill>
                  <a:srgbClr val="000000"/>
                </a:solidFill>
              </a:rPr>
            </a:br>
            <a:r>
              <a:rPr lang="en-US">
                <a:solidFill>
                  <a:srgbClr val="000000"/>
                </a:solidFill>
              </a:rPr>
              <a:t>COLLES (Constructivist On-Line Learning Environment Survey)</a:t>
            </a:r>
            <a:br>
              <a:rPr lang="en-US">
                <a:solidFill>
                  <a:srgbClr val="000000"/>
                </a:solidFill>
              </a:rPr>
            </a:br>
            <a:r>
              <a:rPr lang="en-US">
                <a:solidFill>
                  <a:srgbClr val="000000"/>
                </a:solidFill>
              </a:rPr>
              <a:t>ATTLS (enquête over houdingen ten opzichte van denken en leren)</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of ontwerp je eigen aangepaste enquête</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publieksresponssystemen zoals </a:t>
            </a:r>
            <a:r>
              <a:rPr lang="en-US" u="sng">
                <a:solidFill>
                  <a:schemeClr val="hlink"/>
                </a:solidFill>
                <a:hlinkClick r:id="rId6"/>
              </a:rPr>
              <a:t>Kahoot</a:t>
            </a:r>
            <a:r>
              <a:rPr lang="en-US">
                <a:solidFill>
                  <a:srgbClr val="000000"/>
                </a:solidFill>
              </a:rPr>
              <a:t>, </a:t>
            </a:r>
            <a:r>
              <a:rPr lang="en-US" u="sng">
                <a:solidFill>
                  <a:schemeClr val="hlink"/>
                </a:solidFill>
                <a:hlinkClick r:id="rId7"/>
              </a:rPr>
              <a:t>Mentimeter</a:t>
            </a:r>
            <a:r>
              <a:rPr lang="en-US">
                <a:solidFill>
                  <a:srgbClr val="000000"/>
                </a:solidFill>
              </a:rPr>
              <a:t>, </a:t>
            </a:r>
            <a:r>
              <a:rPr lang="en-US" u="sng">
                <a:solidFill>
                  <a:schemeClr val="hlink"/>
                </a:solidFill>
                <a:hlinkClick r:id="rId8"/>
              </a:rPr>
              <a:t>AudIT</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deel ze met behulp van een link of een </a:t>
            </a:r>
            <a:r>
              <a:rPr lang="en-US" u="sng">
                <a:solidFill>
                  <a:schemeClr val="hlink"/>
                </a:solidFill>
                <a:hlinkClick r:id="rId9"/>
              </a:rPr>
              <a:t>QR-code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digitale hulpmiddelen vereenvoudigen de verwerking van resultaten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3-2-1 uitstapticket </a:t>
            </a:r>
            <a:r>
              <a:rPr lang="en-US">
                <a:solidFill>
                  <a:srgbClr val="000000"/>
                </a:solidFill>
              </a:rPr>
              <a:t>- gestructureerd reflectie-instrument dat meestal wordt gegeven aan het einde van een les of les </a:t>
            </a:r>
            <a:r>
              <a:rPr b="1" lang="en-US">
                <a:solidFill>
                  <a:srgbClr val="000000"/>
                </a:solidFill>
              </a:rPr>
              <a:t>(3 dingen die ze hebben geleerd, 2 dingen die ze interessant vonden of waarover ze meer willen weten, 1 vraag die ze nog hebben)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one-minute paper </a:t>
            </a:r>
            <a:r>
              <a:rPr lang="en-US">
                <a:solidFill>
                  <a:srgbClr val="000000"/>
                </a:solidFill>
              </a:rPr>
              <a:t>(een kort geschreven antwoord op een vraag van de leerkracht, ingevuld in ongeveer één minuut. Het wordt meestal gedaan aan het einde van de les en richt zich op belangrijke punten of gebieden waarover ze verward zijn).</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b="1" lang="en-US">
                <a:solidFill>
                  <a:srgbClr val="000000"/>
                </a:solidFill>
              </a:rPr>
              <a:t>Anonieme enquêtes </a:t>
            </a:r>
            <a:r>
              <a:rPr lang="en-US">
                <a:solidFill>
                  <a:srgbClr val="000000"/>
                </a:solidFill>
              </a:rPr>
              <a:t>moedigen </a:t>
            </a:r>
            <a:r>
              <a:rPr b="1" lang="en-US">
                <a:solidFill>
                  <a:srgbClr val="000000"/>
                </a:solidFill>
              </a:rPr>
              <a:t>eerlijke antwoorden </a:t>
            </a:r>
            <a:r>
              <a:rPr lang="en-US">
                <a:solidFill>
                  <a:srgbClr val="000000"/>
                </a:solidFill>
              </a:rPr>
              <a:t>aan</a:t>
            </a:r>
            <a:endParaRPr b="1">
              <a:solidFill>
                <a:srgbClr val="000000"/>
              </a:solidFill>
            </a:endParaRPr>
          </a:p>
          <a:p>
            <a:pPr indent="0" lvl="0" marL="571500" rtl="0" algn="l">
              <a:lnSpc>
                <a:spcPct val="90000"/>
              </a:lnSpc>
              <a:spcBef>
                <a:spcPts val="1000"/>
              </a:spcBef>
              <a:spcAft>
                <a:spcPts val="0"/>
              </a:spcAft>
              <a:buSzPts val="2200"/>
              <a:buNone/>
            </a:pPr>
            <a:r>
              <a:t/>
            </a:r>
            <a:endParaRPr>
              <a:solidFill>
                <a:srgbClr val="000000"/>
              </a:solidFill>
            </a:endParaRPr>
          </a:p>
          <a:p>
            <a:pPr indent="0" lvl="0" marL="0" rtl="0" algn="l">
              <a:lnSpc>
                <a:spcPct val="90000"/>
              </a:lnSpc>
              <a:spcBef>
                <a:spcPts val="1000"/>
              </a:spcBef>
              <a:spcAft>
                <a:spcPts val="0"/>
              </a:spcAft>
              <a:buSzPts val="2200"/>
              <a:buNone/>
            </a:pPr>
            <a:r>
              <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47a9509dc2_0_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Voorbeeld - Google formulieren</a:t>
            </a:r>
            <a:endParaRPr/>
          </a:p>
        </p:txBody>
      </p:sp>
      <p:sp>
        <p:nvSpPr>
          <p:cNvPr id="158" name="Google Shape;158;g347a9509dc2_0_8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Log in op je gmail-account en </a:t>
            </a:r>
            <a:r>
              <a:rPr b="1" lang="en-US">
                <a:solidFill>
                  <a:srgbClr val="000000"/>
                </a:solidFill>
              </a:rPr>
              <a:t>open Google disk</a:t>
            </a:r>
            <a:endParaRPr b="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Klik op </a:t>
            </a:r>
            <a:r>
              <a:rPr b="1" lang="en-US">
                <a:solidFill>
                  <a:srgbClr val="000000"/>
                </a:solidFill>
              </a:rPr>
              <a:t>Nieuw/Google </a:t>
            </a:r>
            <a:r>
              <a:rPr b="1" i="1" lang="en-US">
                <a:solidFill>
                  <a:srgbClr val="000000"/>
                </a:solidFill>
              </a:rPr>
              <a:t>bladen</a:t>
            </a:r>
            <a:endParaRPr b="1" i="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Schrijf een </a:t>
            </a:r>
            <a:r>
              <a:rPr b="1" lang="en-US">
                <a:solidFill>
                  <a:srgbClr val="000000"/>
                </a:solidFill>
              </a:rPr>
              <a:t>uitleg van de enquête </a:t>
            </a:r>
            <a:r>
              <a:rPr lang="en-US">
                <a:solidFill>
                  <a:srgbClr val="000000"/>
                </a:solidFill>
              </a:rPr>
              <a:t>zodat je leerlingen weten wat je van hen verwacht</a:t>
            </a:r>
            <a:endParaRPr>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Stel een vragenlijst op met </a:t>
            </a:r>
            <a:r>
              <a:rPr b="1" lang="en-US">
                <a:solidFill>
                  <a:srgbClr val="000000"/>
                </a:solidFill>
              </a:rPr>
              <a:t>meerkeuze-, rooster-, tekstuele antwoorden </a:t>
            </a:r>
            <a:r>
              <a:rPr lang="en-US">
                <a:solidFill>
                  <a:srgbClr val="000000"/>
                </a:solidFill>
              </a:rPr>
              <a:t>of andere items, bijvoorbeeld:</a:t>
            </a:r>
            <a:br>
              <a:rPr lang="en-US">
                <a:solidFill>
                  <a:srgbClr val="000000"/>
                </a:solidFill>
              </a:rPr>
            </a:b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Begrijp ik wat de docent uitlegt?</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Is de les interessant voor mij?</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Helpt de leerkracht me als ik het niet begrijp?</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Voel ik me veilig en gerespecteerd?</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Krijg ik de kans om deel te nemen en vragen te stellen?</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Weet ik wat er van me verwacht wordt tijdens de les?</a:t>
            </a:r>
            <a:br>
              <a:rPr lang="en-US">
                <a:solidFill>
                  <a:srgbClr val="000000"/>
                </a:solidFill>
              </a:rPr>
            </a:br>
            <a:br>
              <a:rPr lang="en-US">
                <a:solidFill>
                  <a:srgbClr val="000000"/>
                </a:solidFill>
              </a:rPr>
            </a:br>
            <a:r>
              <a:rPr lang="en-US">
                <a:solidFill>
                  <a:srgbClr val="000000"/>
                </a:solidFill>
              </a:rPr>
              <a:t>Gebruik </a:t>
            </a:r>
            <a:r>
              <a:rPr i="1" lang="en-US">
                <a:solidFill>
                  <a:srgbClr val="000000"/>
                </a:solidFill>
              </a:rPr>
              <a:t>het </a:t>
            </a:r>
            <a:r>
              <a:rPr lang="en-US">
                <a:solidFill>
                  <a:srgbClr val="000000"/>
                </a:solidFill>
              </a:rPr>
              <a:t>vraagtype </a:t>
            </a:r>
            <a:r>
              <a:rPr i="1" lang="en-US">
                <a:solidFill>
                  <a:srgbClr val="000000"/>
                </a:solidFill>
              </a:rPr>
              <a:t>raster </a:t>
            </a:r>
            <a:r>
              <a:rPr lang="en-US">
                <a:solidFill>
                  <a:srgbClr val="000000"/>
                </a:solidFill>
              </a:rPr>
              <a:t>met antwoorden op een Likert-schaal</a:t>
            </a:r>
            <a:br>
              <a:rPr lang="en-US">
                <a:solidFill>
                  <a:srgbClr val="000000"/>
                </a:solidFill>
              </a:rPr>
            </a:br>
            <a:r>
              <a:rPr i="1" lang="en-US">
                <a:solidFill>
                  <a:srgbClr val="000000"/>
                </a:solidFill>
              </a:rPr>
              <a:t>Zeer oneens, Oneens, Noch eens, noch oneens (neutraal), Eens, Zeer eens</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Deel de enquête met uw leerlingen via </a:t>
            </a:r>
            <a:r>
              <a:rPr b="1" lang="en-US">
                <a:solidFill>
                  <a:srgbClr val="000000"/>
                </a:solidFill>
              </a:rPr>
              <a:t>een link </a:t>
            </a:r>
            <a:r>
              <a:rPr lang="en-US">
                <a:solidFill>
                  <a:srgbClr val="000000"/>
                </a:solidFill>
              </a:rPr>
              <a:t>of genereer </a:t>
            </a:r>
            <a:r>
              <a:rPr b="1" lang="en-US">
                <a:solidFill>
                  <a:srgbClr val="000000"/>
                </a:solidFill>
              </a:rPr>
              <a:t>een QR-code </a:t>
            </a:r>
            <a:r>
              <a:rPr lang="en-US">
                <a:solidFill>
                  <a:srgbClr val="000000"/>
                </a:solidFill>
              </a:rPr>
              <a:t>via een link</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59" name="Google Shape;159;g347a9509dc2_0_81"/>
          <p:cNvPicPr preferRelativeResize="0"/>
          <p:nvPr/>
        </p:nvPicPr>
        <p:blipFill rotWithShape="1">
          <a:blip r:embed="rId3">
            <a:alphaModFix/>
          </a:blip>
          <a:srcRect b="0" l="0" r="0" t="0"/>
          <a:stretch/>
        </p:blipFill>
        <p:spPr>
          <a:xfrm>
            <a:off x="8434450" y="2897638"/>
            <a:ext cx="2495700" cy="1838400"/>
          </a:xfrm>
          <a:prstGeom prst="roundRect">
            <a:avLst>
              <a:gd fmla="val 16667" name="adj"/>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